
<file path=[Content_Types].xml><?xml version="1.0" encoding="utf-8"?>
<Types xmlns="http://schemas.openxmlformats.org/package/2006/content-types">
  <Default Extension="wav" ContentType="audio/x-wav"/>
  <Default Extension="png" ContentType="image/png"/>
  <Default Extension="gif" ContentType="image/gi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448" r:id="rId6"/>
    <p:sldId id="259" r:id="rId7"/>
    <p:sldId id="260" r:id="rId8"/>
    <p:sldId id="291" r:id="rId9"/>
    <p:sldId id="292" r:id="rId10"/>
    <p:sldId id="293" r:id="rId11"/>
    <p:sldId id="294" r:id="rId12"/>
    <p:sldId id="295" r:id="rId13"/>
    <p:sldId id="296" r:id="rId14"/>
    <p:sldId id="452" r:id="rId15"/>
    <p:sldId id="333" r:id="rId16"/>
    <p:sldId id="337" r:id="rId17"/>
    <p:sldId id="338" r:id="rId18"/>
    <p:sldId id="453" r:id="rId19"/>
    <p:sldId id="344" r:id="rId20"/>
    <p:sldId id="345" r:id="rId21"/>
    <p:sldId id="454" r:id="rId22"/>
    <p:sldId id="450" r:id="rId23"/>
    <p:sldId id="343" r:id="rId24"/>
    <p:sldId id="346" r:id="rId25"/>
    <p:sldId id="379" r:id="rId26"/>
    <p:sldId id="380" r:id="rId27"/>
    <p:sldId id="382" r:id="rId28"/>
    <p:sldId id="414" r:id="rId29"/>
    <p:sldId id="415" r:id="rId30"/>
    <p:sldId id="416" r:id="rId31"/>
    <p:sldId id="289" r:id="rId32"/>
    <p:sldId id="268" r:id="rId33"/>
  </p:sldIdLst>
  <p:sldSz cx="9144000" cy="5143500"/>
  <p:notesSz cx="6858000" cy="9144000"/>
  <p:embeddedFontLst>
    <p:embeddedFont>
      <p:font typeface="Playfair Display ExtraBold" panose="020B0704020202020204"/>
      <p:bold r:id="rId37"/>
      <p:boldItalic r:id="rId38"/>
    </p:embeddedFont>
    <p:embeddedFont>
      <p:font typeface="Bebas Neue" panose="020B0606020202050201"/>
      <p:regular r:id="rId39"/>
    </p:embeddedFont>
    <p:embeddedFont>
      <p:font typeface="Roboto" panose="020B0704020202020204"/>
      <p:bold r:id="rId40"/>
      <p:boldItalic r:id="rId41"/>
    </p:embeddedFont>
    <p:embeddedFont>
      <p:font typeface="Roboto" panose="020B0704020202020204" charset="0"/>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84"/>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https://en.wikipedia.org/wiki/Convolutional_neural_network</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https://github.com/opencv/opencv/tree/master/data/haarcascades</a:t>
            </a:r>
            <a:endParaRPr lang="en-US"/>
          </a:p>
          <a:p>
            <a:r>
              <a:rPr lang="en-US"/>
              <a:t>source: https://towardsdatascience.com/face-detection-with-haar-cascade-727f68dafd08</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sym typeface="+mn-ea"/>
              </a:rPr>
              <a:t>source: https://onetech.vn/blog/haar-cascade-la-gi-13561</a:t>
            </a:r>
            <a:endParaRPr lang="en-US">
              <a:sym typeface="+mn-ea"/>
            </a:endParaRPr>
          </a:p>
          <a:p>
            <a:r>
              <a:rPr lang="en-US"/>
              <a:t>source : https://www.youtube.com/watch?v=hPCTwxF0qf4&amp;t=21s</a:t>
            </a:r>
            <a:endParaRPr lang="en-US"/>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https://www.tutorialspoint.com/keras/keras_model_compilation.htm</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sym typeface="+mn-ea"/>
              </a:rPr>
              <a:t>Face filters</a:t>
            </a:r>
            <a:endParaRPr lang="en-US"/>
          </a:p>
          <a:p>
            <a:r>
              <a:rPr lang="en-US">
                <a:sym typeface="+mn-ea"/>
              </a:rPr>
              <a:t>Face Expression</a:t>
            </a:r>
            <a:endParaRPr lang="en-US"/>
          </a:p>
          <a:p>
            <a:r>
              <a:rPr lang="en-US">
                <a:sym typeface="+mn-ea"/>
              </a:rPr>
              <a:t>Face-pay</a:t>
            </a:r>
            <a:endParaRPr lang="en-US"/>
          </a:p>
          <a:p>
            <a:r>
              <a:rPr lang="en-US">
                <a:sym typeface="+mn-ea"/>
              </a:rPr>
              <a:t>Security Doors with face lock</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sym typeface="+mn-ea"/>
              </a:rPr>
              <a:t>Face filters</a:t>
            </a:r>
            <a:endParaRPr lang="en-US"/>
          </a:p>
          <a:p>
            <a:r>
              <a:rPr lang="en-US">
                <a:sym typeface="+mn-ea"/>
              </a:rPr>
              <a:t>Face Expression</a:t>
            </a:r>
            <a:endParaRPr lang="en-US"/>
          </a:p>
          <a:p>
            <a:r>
              <a:rPr lang="en-US">
                <a:sym typeface="+mn-ea"/>
              </a:rPr>
              <a:t>Face-pay</a:t>
            </a:r>
            <a:endParaRPr lang="en-US"/>
          </a:p>
          <a:p>
            <a:r>
              <a:rPr lang="en-US">
                <a:sym typeface="+mn-ea"/>
              </a:rPr>
              <a:t>Security Doors with face lock</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sym typeface="+mn-ea"/>
              </a:rPr>
              <a:t>Face filters</a:t>
            </a:r>
            <a:endParaRPr lang="en-US"/>
          </a:p>
          <a:p>
            <a:r>
              <a:rPr lang="en-US">
                <a:sym typeface="+mn-ea"/>
              </a:rPr>
              <a:t>Face Expression</a:t>
            </a:r>
            <a:endParaRPr lang="en-US"/>
          </a:p>
          <a:p>
            <a:r>
              <a:rPr lang="en-US">
                <a:sym typeface="+mn-ea"/>
              </a:rPr>
              <a:t>Face-pay</a:t>
            </a:r>
            <a:endParaRPr lang="en-US"/>
          </a:p>
          <a:p>
            <a:r>
              <a:rPr lang="en-US">
                <a:sym typeface="+mn-ea"/>
              </a:rPr>
              <a:t>Security Doors with face lock</a:t>
            </a:r>
            <a:endParaRPr lang="en-US"/>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g135e18421cc_13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5e18421cc_13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13c8230601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 </a:t>
            </a:r>
            <a:endParaRPr lang="en-US"/>
          </a:p>
          <a:p>
            <a:pPr marL="0" lvl="0" indent="0" algn="l" rtl="0">
              <a:spcBef>
                <a:spcPts val="0"/>
              </a:spcBef>
              <a:spcAft>
                <a:spcPts val="0"/>
              </a:spcAft>
              <a:buNone/>
            </a:pPr>
            <a:r>
              <a:rPr lang="en-US">
                <a:sym typeface="+mn-ea"/>
              </a:rPr>
              <a:t>face filter: https://techcrunch.com/2017/05/16/instagram-face-filters/</a:t>
            </a:r>
            <a:endParaRPr lang="en-US">
              <a:sym typeface="+mn-ea"/>
            </a:endParaRPr>
          </a:p>
          <a:p>
            <a:pPr marL="0" lvl="0" indent="0" algn="l" rtl="0">
              <a:spcBef>
                <a:spcPts val="0"/>
              </a:spcBef>
              <a:spcAft>
                <a:spcPts val="0"/>
              </a:spcAft>
              <a:buNone/>
            </a:pPr>
            <a:r>
              <a:rPr lang="en-US">
                <a:sym typeface="+mn-ea"/>
              </a:rPr>
              <a:t>face pay: https://weedigital.vn/vn/truyen-thong/thanh-toan-bang-nhan-dien-guong-mat-sap-duoc-trien-khai-tai-viet-nam</a:t>
            </a:r>
            <a:endParaRPr lang="en-US">
              <a:sym typeface="+mn-ea"/>
            </a:endParaRPr>
          </a:p>
          <a:p>
            <a:pPr marL="0" lvl="0" indent="0" algn="l" rtl="0">
              <a:spcBef>
                <a:spcPts val="0"/>
              </a:spcBef>
              <a:spcAft>
                <a:spcPts val="0"/>
              </a:spcAft>
              <a:buNone/>
            </a:pPr>
            <a:r>
              <a:rPr lang="en-US">
                <a:sym typeface="+mn-ea"/>
              </a:rPr>
              <a:t>link tiktok filter:</a:t>
            </a:r>
            <a:endParaRPr lang="en-US">
              <a:sym typeface="+mn-ea"/>
            </a:endParaRPr>
          </a:p>
          <a:p>
            <a:pPr marL="0" lvl="0" indent="0" algn="l" rtl="0">
              <a:spcBef>
                <a:spcPts val="0"/>
              </a:spcBef>
              <a:spcAft>
                <a:spcPts val="0"/>
              </a:spcAft>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https://www.youtube.com/watch?v=vC3bTziLRTA</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https://www.kaggle.com/competitions/facial-keypoints-detection/overview</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t>source : https://www.youtube.com/watch?v=vC3bTziLRTA</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7" name="Shape 37"/>
        <p:cNvGrpSpPr/>
        <p:nvPr/>
      </p:nvGrpSpPr>
      <p:grpSpPr>
        <a:xfrm>
          <a:off x="0" y="0"/>
          <a:ext cx="0" cy="0"/>
          <a:chOff x="0" y="0"/>
          <a:chExt cx="0" cy="0"/>
        </a:xfrm>
      </p:grpSpPr>
      <p:sp>
        <p:nvSpPr>
          <p:cNvPr id="38" name="Google Shape;38;p11"/>
          <p:cNvSpPr txBox="1"/>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41" name="Shape 41"/>
        <p:cNvGrpSpPr/>
        <p:nvPr/>
      </p:nvGrpSpPr>
      <p:grpSpPr>
        <a:xfrm>
          <a:off x="0" y="0"/>
          <a:ext cx="0" cy="0"/>
          <a:chOff x="0" y="0"/>
          <a:chExt cx="0" cy="0"/>
        </a:xfrm>
      </p:grpSpPr>
      <p:sp>
        <p:nvSpPr>
          <p:cNvPr id="42" name="Google Shape;42;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13"/>
          <p:cNvSpPr txBox="1"/>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 name="Google Shape;44;p13"/>
          <p:cNvSpPr txBox="1"/>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p:txBody>
      </p:sp>
      <p:sp>
        <p:nvSpPr>
          <p:cNvPr id="45" name="Google Shape;45;p13"/>
          <p:cNvSpPr txBox="1"/>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6" name="Google Shape;46;p13"/>
          <p:cNvSpPr txBox="1"/>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p:txBody>
      </p:sp>
      <p:sp>
        <p:nvSpPr>
          <p:cNvPr id="47" name="Google Shape;47;p13"/>
          <p:cNvSpPr txBox="1"/>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8" name="Google Shape;48;p13"/>
          <p:cNvSpPr txBox="1"/>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p:txBody>
      </p:sp>
      <p:sp>
        <p:nvSpPr>
          <p:cNvPr id="49" name="Google Shape;49;p13"/>
          <p:cNvSpPr txBox="1"/>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panose="020B0704020202020204"/>
                <a:ea typeface="Roboto" panose="020B0704020202020204"/>
                <a:cs typeface="Roboto" panose="020B0704020202020204"/>
                <a:sym typeface="Roboto" panose="020B0704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panose="020B0704020202020204"/>
                <a:ea typeface="Roboto" panose="020B0704020202020204"/>
                <a:cs typeface="Roboto" panose="020B0704020202020204"/>
                <a:sym typeface="Roboto" panose="020B0704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panose="020B0704020202020204"/>
                <a:ea typeface="Roboto" panose="020B0704020202020204"/>
                <a:cs typeface="Roboto" panose="020B0704020202020204"/>
                <a:sym typeface="Roboto" panose="020B0704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52" name="Shape 52"/>
        <p:cNvGrpSpPr/>
        <p:nvPr/>
      </p:nvGrpSpPr>
      <p:grpSpPr>
        <a:xfrm>
          <a:off x="0" y="0"/>
          <a:ext cx="0" cy="0"/>
          <a:chOff x="0" y="0"/>
          <a:chExt cx="0" cy="0"/>
        </a:xfrm>
      </p:grpSpPr>
      <p:sp>
        <p:nvSpPr>
          <p:cNvPr id="53" name="Google Shape;53;p14"/>
          <p:cNvSpPr/>
          <p:nvPr>
            <p:ph type="pic" idx="2"/>
          </p:nvPr>
        </p:nvSpPr>
        <p:spPr>
          <a:xfrm>
            <a:off x="983000" y="1346675"/>
            <a:ext cx="2755200" cy="3260700"/>
          </a:xfrm>
          <a:prstGeom prst="rect">
            <a:avLst/>
          </a:prstGeom>
          <a:noFill/>
          <a:ln>
            <a:noFill/>
          </a:ln>
        </p:spPr>
      </p:sp>
      <p:sp>
        <p:nvSpPr>
          <p:cNvPr id="54" name="Google Shape;54;p14"/>
          <p:cNvSpPr txBox="1"/>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14"/>
          <p:cNvSpPr txBox="1"/>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56" name="Shape 56"/>
        <p:cNvGrpSpPr/>
        <p:nvPr/>
      </p:nvGrpSpPr>
      <p:grpSpPr>
        <a:xfrm>
          <a:off x="0" y="0"/>
          <a:ext cx="0" cy="0"/>
          <a:chOff x="0" y="0"/>
          <a:chExt cx="0" cy="0"/>
        </a:xfrm>
      </p:grpSpPr>
      <p:sp>
        <p:nvSpPr>
          <p:cNvPr id="57" name="Google Shape;57;p15"/>
          <p:cNvSpPr txBox="1"/>
          <p:nvPr>
            <p:ph type="title"/>
          </p:nvPr>
        </p:nvSpPr>
        <p:spPr>
          <a:xfrm>
            <a:off x="2277000" y="2571750"/>
            <a:ext cx="4590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58" name="Google Shape;58;p15"/>
          <p:cNvSpPr txBox="1"/>
          <p:nvPr>
            <p:ph type="subTitle" idx="1"/>
          </p:nvPr>
        </p:nvSpPr>
        <p:spPr>
          <a:xfrm>
            <a:off x="1444525" y="1687288"/>
            <a:ext cx="6255000" cy="83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59" name="Shape 59"/>
        <p:cNvGrpSpPr/>
        <p:nvPr/>
      </p:nvGrpSpPr>
      <p:grpSpPr>
        <a:xfrm>
          <a:off x="0" y="0"/>
          <a:ext cx="0" cy="0"/>
          <a:chOff x="0" y="0"/>
          <a:chExt cx="0" cy="0"/>
        </a:xfrm>
      </p:grpSpPr>
      <p:sp>
        <p:nvSpPr>
          <p:cNvPr id="60" name="Google Shape;60;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16"/>
          <p:cNvSpPr txBox="1"/>
          <p:nvPr>
            <p:ph type="subTitle" idx="1"/>
          </p:nvPr>
        </p:nvSpPr>
        <p:spPr>
          <a:xfrm>
            <a:off x="4618950" y="1583600"/>
            <a:ext cx="38052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62" name="Google Shape;62;p16"/>
          <p:cNvSpPr txBox="1"/>
          <p:nvPr>
            <p:ph type="subTitle" idx="2"/>
          </p:nvPr>
        </p:nvSpPr>
        <p:spPr>
          <a:xfrm>
            <a:off x="713225" y="1583600"/>
            <a:ext cx="38121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63" name="Shape 63"/>
        <p:cNvGrpSpPr/>
        <p:nvPr/>
      </p:nvGrpSpPr>
      <p:grpSpPr>
        <a:xfrm>
          <a:off x="0" y="0"/>
          <a:ext cx="0" cy="0"/>
          <a:chOff x="0" y="0"/>
          <a:chExt cx="0" cy="0"/>
        </a:xfrm>
      </p:grpSpPr>
      <p:sp>
        <p:nvSpPr>
          <p:cNvPr id="64" name="Google Shape;64;p17"/>
          <p:cNvSpPr txBox="1"/>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7"/>
          <p:cNvSpPr txBox="1"/>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Roboto" panose="020B0704020202020204"/>
                <a:ea typeface="Roboto" panose="020B0704020202020204"/>
                <a:cs typeface="Roboto" panose="020B0704020202020204"/>
                <a:sym typeface="Roboto" panose="020B0704020202020204"/>
              </a:rPr>
              <a:t>CREDITS: This presentation template was created by </a:t>
            </a:r>
            <a:r>
              <a:rPr lang="en-GB" sz="1200" b="1">
                <a:solidFill>
                  <a:schemeClr val="hlink"/>
                </a:solidFill>
                <a:uFill>
                  <a:noFill/>
                </a:uFill>
                <a:latin typeface="Roboto" panose="020B0704020202020204"/>
                <a:ea typeface="Roboto" panose="020B0704020202020204"/>
                <a:cs typeface="Roboto" panose="020B0704020202020204"/>
                <a:sym typeface="Roboto" panose="020B0704020202020204"/>
                <a:hlinkClick r:id="rId2"/>
              </a:rPr>
              <a:t>Slidesgo</a:t>
            </a:r>
            <a:r>
              <a:rPr lang="en-GB" sz="1200">
                <a:solidFill>
                  <a:schemeClr val="dk1"/>
                </a:solidFill>
                <a:latin typeface="Roboto" panose="020B0704020202020204"/>
                <a:ea typeface="Roboto" panose="020B0704020202020204"/>
                <a:cs typeface="Roboto" panose="020B0704020202020204"/>
                <a:sym typeface="Roboto" panose="020B0704020202020204"/>
              </a:rPr>
              <a:t>, and includes icons by </a:t>
            </a:r>
            <a:r>
              <a:rPr lang="en-GB" sz="1200" b="1">
                <a:solidFill>
                  <a:schemeClr val="dk1"/>
                </a:solidFill>
                <a:uFill>
                  <a:noFill/>
                </a:uFill>
                <a:latin typeface="Roboto" panose="020B0704020202020204"/>
                <a:ea typeface="Roboto" panose="020B0704020202020204"/>
                <a:cs typeface="Roboto" panose="020B0704020202020204"/>
                <a:sym typeface="Roboto" panose="020B0704020202020204"/>
                <a:hlinkClick r:id="rId3"/>
              </a:rPr>
              <a:t>Flaticon</a:t>
            </a:r>
            <a:r>
              <a:rPr lang="en-GB" sz="1200">
                <a:solidFill>
                  <a:schemeClr val="dk1"/>
                </a:solidFill>
                <a:latin typeface="Roboto" panose="020B0704020202020204"/>
                <a:ea typeface="Roboto" panose="020B0704020202020204"/>
                <a:cs typeface="Roboto" panose="020B0704020202020204"/>
                <a:sym typeface="Roboto" panose="020B0704020202020204"/>
              </a:rPr>
              <a:t>, and infographics &amp; images by </a:t>
            </a:r>
            <a:r>
              <a:rPr lang="en-GB" sz="1200" b="1">
                <a:solidFill>
                  <a:schemeClr val="dk1"/>
                </a:solidFill>
                <a:uFill>
                  <a:noFill/>
                </a:uFill>
                <a:latin typeface="Roboto" panose="020B0704020202020204"/>
                <a:ea typeface="Roboto" panose="020B0704020202020204"/>
                <a:cs typeface="Roboto" panose="020B0704020202020204"/>
                <a:sym typeface="Roboto" panose="020B0704020202020204"/>
                <a:hlinkClick r:id="rId4"/>
              </a:rPr>
              <a:t>Freepik</a:t>
            </a:r>
            <a:r>
              <a:rPr lang="en-GB" sz="1200" b="1">
                <a:solidFill>
                  <a:schemeClr val="dk1"/>
                </a:solidFill>
                <a:latin typeface="Roboto" panose="020B0704020202020204"/>
                <a:ea typeface="Roboto" panose="020B0704020202020204"/>
                <a:cs typeface="Roboto" panose="020B0704020202020204"/>
                <a:sym typeface="Roboto" panose="020B0704020202020204"/>
              </a:rPr>
              <a:t> </a:t>
            </a:r>
            <a:endParaRPr sz="1200" b="1">
              <a:solidFill>
                <a:schemeClr val="dk1"/>
              </a:solidFill>
              <a:latin typeface="Roboto" panose="020B0704020202020204"/>
              <a:ea typeface="Roboto" panose="020B0704020202020204"/>
              <a:cs typeface="Roboto" panose="020B0704020202020204"/>
              <a:sym typeface="Roboto" panose="020B07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67" name="Shape 67"/>
        <p:cNvGrpSpPr/>
        <p:nvPr/>
      </p:nvGrpSpPr>
      <p:grpSpPr>
        <a:xfrm>
          <a:off x="0" y="0"/>
          <a:ext cx="0" cy="0"/>
          <a:chOff x="0" y="0"/>
          <a:chExt cx="0" cy="0"/>
        </a:xfrm>
      </p:grpSpPr>
      <p:sp>
        <p:nvSpPr>
          <p:cNvPr id="68" name="Google Shape;68;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18"/>
          <p:cNvSpPr txBox="1"/>
          <p:nvPr>
            <p:ph type="body" idx="1"/>
          </p:nvPr>
        </p:nvSpPr>
        <p:spPr>
          <a:xfrm>
            <a:off x="720000" y="1017796"/>
            <a:ext cx="7704000" cy="381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100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panose="020B0704020202020204"/>
                <a:ea typeface="Roboto" panose="020B0704020202020204"/>
                <a:cs typeface="Roboto" panose="020B0704020202020204"/>
                <a:sym typeface="Roboto" panose="020B0704020202020204"/>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 name="Google Shape;17;p4"/>
          <p:cNvSpPr txBox="1"/>
          <p:nvPr>
            <p:ph type="body" idx="1"/>
          </p:nvPr>
        </p:nvSpPr>
        <p:spPr>
          <a:xfrm>
            <a:off x="720000" y="1017794"/>
            <a:ext cx="7704000" cy="358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400"/>
            </a:lvl1pPr>
            <a:lvl2pPr marL="914400" lvl="1" indent="-298450" rtl="0">
              <a:lnSpc>
                <a:spcPct val="115000"/>
              </a:lnSpc>
              <a:spcBef>
                <a:spcPts val="0"/>
              </a:spcBef>
              <a:spcAft>
                <a:spcPts val="0"/>
              </a:spcAft>
              <a:buSzPts val="1100"/>
              <a:buFont typeface="Nunito Light"/>
              <a:buChar char="○"/>
              <a:defRPr sz="1100">
                <a:solidFill>
                  <a:srgbClr val="434343"/>
                </a:solidFill>
              </a:defRPr>
            </a:lvl2pPr>
            <a:lvl3pPr marL="1371600" lvl="2" indent="-298450" rtl="0">
              <a:lnSpc>
                <a:spcPct val="115000"/>
              </a:lnSpc>
              <a:spcBef>
                <a:spcPts val="1600"/>
              </a:spcBef>
              <a:spcAft>
                <a:spcPts val="0"/>
              </a:spcAft>
              <a:buSzPts val="1100"/>
              <a:buFont typeface="Nunito Light"/>
              <a:buChar char="■"/>
              <a:defRPr sz="1100">
                <a:solidFill>
                  <a:srgbClr val="434343"/>
                </a:solidFill>
              </a:defRPr>
            </a:lvl3pPr>
            <a:lvl4pPr marL="1828800" lvl="3" indent="-298450" rtl="0">
              <a:lnSpc>
                <a:spcPct val="115000"/>
              </a:lnSpc>
              <a:spcBef>
                <a:spcPts val="1600"/>
              </a:spcBef>
              <a:spcAft>
                <a:spcPts val="0"/>
              </a:spcAft>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6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5"/>
          <p:cNvSpPr txBox="1"/>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1" name="Google Shape;21;p5"/>
          <p:cNvSpPr txBox="1"/>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2" name="Google Shape;22;p5"/>
          <p:cNvSpPr txBox="1"/>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4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23" name="Google Shape;23;p5"/>
          <p:cNvSpPr txBox="1"/>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4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6" name="Shape 26"/>
        <p:cNvGrpSpPr/>
        <p:nvPr/>
      </p:nvGrpSpPr>
      <p:grpSpPr>
        <a:xfrm>
          <a:off x="0" y="0"/>
          <a:ext cx="0" cy="0"/>
          <a:chOff x="0" y="0"/>
          <a:chExt cx="0" cy="0"/>
        </a:xfrm>
      </p:grpSpPr>
      <p:sp>
        <p:nvSpPr>
          <p:cNvPr id="27" name="Google Shape;27;p7"/>
          <p:cNvSpPr/>
          <p:nvPr>
            <p:ph type="pic" idx="2"/>
          </p:nvPr>
        </p:nvSpPr>
        <p:spPr>
          <a:xfrm>
            <a:off x="5083975" y="537575"/>
            <a:ext cx="3020100" cy="4064400"/>
          </a:xfrm>
          <a:prstGeom prst="rect">
            <a:avLst/>
          </a:prstGeom>
          <a:noFill/>
          <a:ln>
            <a:noFill/>
          </a:ln>
        </p:spPr>
      </p:sp>
      <p:sp>
        <p:nvSpPr>
          <p:cNvPr id="28" name="Google Shape;28;p7"/>
          <p:cNvSpPr txBox="1"/>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7"/>
          <p:cNvSpPr txBox="1"/>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txBox="1"/>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34" name="Google Shape;34;p9"/>
          <p:cNvSpPr txBox="1"/>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5" name="Shape 35"/>
        <p:cNvGrpSpPr/>
        <p:nvPr/>
      </p:nvGrpSpPr>
      <p:grpSpPr>
        <a:xfrm>
          <a:off x="0" y="0"/>
          <a:ext cx="0" cy="0"/>
          <a:chOff x="0" y="0"/>
          <a:chExt cx="0" cy="0"/>
        </a:xfrm>
      </p:grpSpPr>
      <p:sp>
        <p:nvSpPr>
          <p:cNvPr id="36" name="Google Shape;36;p10"/>
          <p:cNvSpPr txBox="1"/>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panose="020B0704020202020204"/>
              <a:buNone/>
              <a:defRPr sz="35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1pPr>
            <a:lvl2pPr marL="914400" lvl="1"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2pPr>
            <a:lvl3pPr marL="1371600" lvl="2"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3pPr>
            <a:lvl4pPr marL="1828800" lvl="3"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4pPr>
            <a:lvl5pPr marL="2286000" lvl="4"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5pPr>
            <a:lvl6pPr marL="2743200" lvl="5"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6pPr>
            <a:lvl7pPr marL="3200400" lvl="6"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7pPr>
            <a:lvl8pPr marL="3657600" lvl="7" indent="-298450">
              <a:lnSpc>
                <a:spcPct val="115000"/>
              </a:lnSpc>
              <a:spcBef>
                <a:spcPts val="1600"/>
              </a:spcBef>
              <a:spcAft>
                <a:spcPts val="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8pPr>
            <a:lvl9pPr marL="4114800" lvl="8" indent="-298450">
              <a:lnSpc>
                <a:spcPct val="115000"/>
              </a:lnSpc>
              <a:spcBef>
                <a:spcPts val="1600"/>
              </a:spcBef>
              <a:spcAft>
                <a:spcPts val="1600"/>
              </a:spcAft>
              <a:buClr>
                <a:schemeClr val="dk1"/>
              </a:buClr>
              <a:buSzPts val="1100"/>
              <a:buFont typeface="Roboto" panose="020B0704020202020204"/>
              <a:buChar char="■"/>
              <a:defRPr sz="1100">
                <a:solidFill>
                  <a:schemeClr val="dk1"/>
                </a:solidFill>
                <a:latin typeface="Roboto" panose="020B0704020202020204"/>
                <a:ea typeface="Roboto" panose="020B0704020202020204"/>
                <a:cs typeface="Roboto" panose="020B0704020202020204"/>
                <a:sym typeface="Roboto" panose="020B0704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NUL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audio" Target="../media/audio1.wav"/><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2"/>
          <p:cNvSpPr txBox="1"/>
          <p:nvPr>
            <p:ph type="ctrTitle"/>
          </p:nvPr>
        </p:nvSpPr>
        <p:spPr>
          <a:xfrm>
            <a:off x="1210310" y="394335"/>
            <a:ext cx="6815455" cy="33674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Đề tài: </a:t>
            </a:r>
            <a:br>
              <a:rPr lang="en-US" altLang="en-GB"/>
            </a:br>
            <a:r>
              <a:rPr lang="en-US" altLang="en-GB"/>
              <a:t>Facial Keypoint Detetion</a:t>
            </a:r>
            <a:br>
              <a:rPr lang="en-US" altLang="en-GB"/>
            </a:br>
            <a:r>
              <a:rPr lang="en-US" altLang="en-GB"/>
              <a:t>15-keypoints </a:t>
            </a:r>
            <a:endParaRPr lang="en-US" altLang="en-GB"/>
          </a:p>
        </p:txBody>
      </p:sp>
      <p:sp>
        <p:nvSpPr>
          <p:cNvPr id="82" name="Google Shape;82;p22"/>
          <p:cNvSpPr txBox="1"/>
          <p:nvPr>
            <p:ph type="subTitle" idx="1"/>
          </p:nvPr>
        </p:nvSpPr>
        <p:spPr>
          <a:xfrm>
            <a:off x="132080" y="3993515"/>
            <a:ext cx="4528820" cy="70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t>Giảng viên</a:t>
            </a:r>
            <a:r>
              <a:rPr lang="en-US" altLang="en-GB" sz="2000" b="1"/>
              <a:t> </a:t>
            </a:r>
            <a:r>
              <a:rPr lang="en-US" altLang="en-GB" sz="2000"/>
              <a:t>:</a:t>
            </a:r>
            <a:r>
              <a:rPr lang="en-US" altLang="en-GB" sz="2000" b="1"/>
              <a:t> Mai Tiến Dũng</a:t>
            </a:r>
            <a:endParaRPr lang="en-US" altLang="en-GB" sz="2000" b="1"/>
          </a:p>
          <a:p>
            <a:pPr marL="0" lvl="0" indent="0" algn="ctr" rtl="0">
              <a:spcBef>
                <a:spcPts val="0"/>
              </a:spcBef>
              <a:spcAft>
                <a:spcPts val="0"/>
              </a:spcAft>
              <a:buNone/>
            </a:pPr>
            <a:r>
              <a:rPr lang="en-US" altLang="en-GB" sz="2000"/>
              <a:t>Sinh viên : </a:t>
            </a:r>
            <a:r>
              <a:rPr lang="en-US" altLang="en-GB" sz="2000" b="1"/>
              <a:t>Ngô Thành Phát</a:t>
            </a:r>
            <a:endParaRPr lang="en-US" altLang="en-GB" sz="2000" b="1"/>
          </a:p>
        </p:txBody>
      </p:sp>
      <p:grpSp>
        <p:nvGrpSpPr>
          <p:cNvPr id="83" name="Google Shape;83;p22"/>
          <p:cNvGrpSpPr/>
          <p:nvPr/>
        </p:nvGrpSpPr>
        <p:grpSpPr>
          <a:xfrm>
            <a:off x="6967625" y="394825"/>
            <a:ext cx="2582400" cy="289350"/>
            <a:chOff x="6967625" y="394825"/>
            <a:chExt cx="2582400" cy="289350"/>
          </a:xfrm>
        </p:grpSpPr>
        <p:sp>
          <p:nvSpPr>
            <p:cNvPr id="84" name="Google Shape;84;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12" name="Google Shape;112;p22"/>
          <p:cNvCxnSpPr/>
          <p:nvPr/>
        </p:nvCxnSpPr>
        <p:spPr>
          <a:xfrm>
            <a:off x="705600" y="4874835"/>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13" name="Google Shape;113;p22"/>
          <p:cNvGrpSpPr/>
          <p:nvPr/>
        </p:nvGrpSpPr>
        <p:grpSpPr>
          <a:xfrm>
            <a:off x="1155575" y="394833"/>
            <a:ext cx="289350" cy="867900"/>
            <a:chOff x="1006725" y="1731408"/>
            <a:chExt cx="289350" cy="867900"/>
          </a:xfrm>
        </p:grpSpPr>
        <p:sp>
          <p:nvSpPr>
            <p:cNvPr id="114" name="Google Shape;114;p22"/>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2"/>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2"/>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2"/>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2"/>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2"/>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2"/>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2"/>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2"/>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2"/>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90715" y="-110"/>
            <a:ext cx="3852000" cy="705000"/>
          </a:xfrm>
        </p:spPr>
        <p:txBody>
          <a:bodyPr/>
          <a:p>
            <a:r>
              <a:rPr lang="en-US" sz="4000"/>
              <a:t>Nguồn</a:t>
            </a:r>
            <a:r>
              <a:rPr lang="en-US"/>
              <a:t> </a:t>
            </a:r>
            <a:endParaRPr lang="en-US"/>
          </a:p>
        </p:txBody>
      </p:sp>
      <p:sp>
        <p:nvSpPr>
          <p:cNvPr id="4" name="Subtitle 3"/>
          <p:cNvSpPr/>
          <p:nvPr>
            <p:ph type="subTitle" idx="1"/>
          </p:nvPr>
        </p:nvSpPr>
        <p:spPr>
          <a:xfrm>
            <a:off x="635" y="813435"/>
            <a:ext cx="4032885" cy="4330065"/>
          </a:xfrm>
        </p:spPr>
        <p:txBody>
          <a:bodyPr/>
          <a:p>
            <a:r>
              <a:rPr lang="en-US" sz="1300"/>
              <a:t>Cuộc thi: Facial Keypoints Detection trên Kaggle</a:t>
            </a:r>
            <a:endParaRPr lang="en-US" sz="1300"/>
          </a:p>
          <a:p>
            <a:r>
              <a:rPr lang="en-US" sz="1300"/>
              <a:t>Mỗi điểm chính dự đoán được chỉ định bởi một cặp giá trị thực (x,y) trong không gian của các chỉ số pixel. Có 15 điểm chính, đại diện cho các yếu tố sau của khuôn mặt:</a:t>
            </a:r>
            <a:endParaRPr lang="en-US" sz="1300"/>
          </a:p>
          <a:p>
            <a:pPr marL="158750" indent="0">
              <a:buNone/>
            </a:pPr>
            <a:r>
              <a:rPr lang="en-US" sz="1300"/>
              <a:t>- left_eye_center</a:t>
            </a:r>
            <a:endParaRPr lang="en-US" sz="1300"/>
          </a:p>
          <a:p>
            <a:pPr marL="158750" indent="0">
              <a:buNone/>
            </a:pPr>
            <a:r>
              <a:rPr lang="en-US" sz="1300"/>
              <a:t>- right_eye_center</a:t>
            </a:r>
            <a:endParaRPr lang="en-US" sz="1300"/>
          </a:p>
          <a:p>
            <a:pPr marL="158750" indent="0">
              <a:buNone/>
            </a:pPr>
            <a:r>
              <a:rPr lang="en-US" sz="1300"/>
              <a:t>- left_eye_inner_corner</a:t>
            </a:r>
            <a:endParaRPr lang="en-US" sz="1300"/>
          </a:p>
          <a:p>
            <a:pPr marL="158750" indent="0">
              <a:buNone/>
            </a:pPr>
            <a:r>
              <a:rPr lang="en-US" sz="1300"/>
              <a:t>- left_eye_outer_corner</a:t>
            </a:r>
            <a:endParaRPr lang="en-US" sz="1300"/>
          </a:p>
          <a:p>
            <a:pPr marL="158750" indent="0">
              <a:buNone/>
            </a:pPr>
            <a:r>
              <a:rPr lang="en-US" sz="1300"/>
              <a:t>- right_eye_inner_corner</a:t>
            </a:r>
            <a:endParaRPr lang="en-US" sz="1300"/>
          </a:p>
          <a:p>
            <a:pPr marL="158750" indent="0">
              <a:buNone/>
            </a:pPr>
            <a:r>
              <a:rPr lang="en-US" sz="1300"/>
              <a:t>- right_eye_outer_corner</a:t>
            </a:r>
            <a:endParaRPr lang="en-US" sz="1300"/>
          </a:p>
          <a:p>
            <a:pPr marL="158750" indent="0">
              <a:buNone/>
            </a:pPr>
            <a:r>
              <a:rPr lang="en-US" sz="1300"/>
              <a:t>- left_eyebrow_inner_end</a:t>
            </a:r>
            <a:endParaRPr lang="en-US" sz="1300"/>
          </a:p>
          <a:p>
            <a:pPr marL="158750" indent="0">
              <a:buNone/>
            </a:pPr>
            <a:r>
              <a:rPr lang="en-US" sz="1300"/>
              <a:t>- left_eyebrow_outer_end</a:t>
            </a:r>
            <a:endParaRPr lang="en-US" sz="1300"/>
          </a:p>
          <a:p>
            <a:pPr marL="158750" indent="0">
              <a:buNone/>
            </a:pPr>
            <a:r>
              <a:rPr lang="en-US" sz="1300"/>
              <a:t> - right_eyebrow_inner_end</a:t>
            </a:r>
            <a:endParaRPr lang="en-US" sz="1300"/>
          </a:p>
          <a:p>
            <a:pPr marL="158750" indent="0">
              <a:buNone/>
            </a:pPr>
            <a:r>
              <a:rPr lang="en-US" sz="1300"/>
              <a:t>- right_eyebrow_outer_end</a:t>
            </a:r>
            <a:endParaRPr lang="en-US" sz="1300"/>
          </a:p>
          <a:p>
            <a:pPr marL="158750" indent="0">
              <a:buNone/>
            </a:pPr>
            <a:r>
              <a:rPr lang="en-US" sz="1300"/>
              <a:t>- nose_tip</a:t>
            </a:r>
            <a:endParaRPr lang="en-US" sz="1300"/>
          </a:p>
          <a:p>
            <a:pPr marL="158750" indent="0">
              <a:buNone/>
            </a:pPr>
            <a:r>
              <a:rPr lang="en-US" sz="1300"/>
              <a:t>- mouth_left_corner</a:t>
            </a:r>
            <a:endParaRPr lang="en-US" sz="1300"/>
          </a:p>
          <a:p>
            <a:pPr marL="158750" indent="0">
              <a:buNone/>
            </a:pPr>
            <a:r>
              <a:rPr lang="en-US" sz="1300"/>
              <a:t>- mouth_right_corner</a:t>
            </a:r>
            <a:endParaRPr lang="en-US" sz="1300"/>
          </a:p>
          <a:p>
            <a:pPr marL="158750" indent="0">
              <a:buNone/>
            </a:pPr>
            <a:r>
              <a:rPr lang="en-US" sz="1300"/>
              <a:t>- mouth_center_top_lip</a:t>
            </a:r>
            <a:endParaRPr lang="en-US" sz="1300"/>
          </a:p>
          <a:p>
            <a:pPr marL="158750" indent="0">
              <a:buNone/>
            </a:pPr>
            <a:r>
              <a:rPr lang="en-US" sz="1300"/>
              <a:t>- mouth_center_bottom_lip</a:t>
            </a:r>
            <a:endParaRPr lang="en-US" sz="1300"/>
          </a:p>
        </p:txBody>
      </p:sp>
      <p:pic>
        <p:nvPicPr>
          <p:cNvPr id="5" name="Picture Placeholder 4"/>
          <p:cNvPicPr>
            <a:picLocks noChangeAspect="1"/>
          </p:cNvPicPr>
          <p:nvPr>
            <p:ph type="pic" idx="2"/>
          </p:nvPr>
        </p:nvPicPr>
        <p:blipFill>
          <a:blip r:embed="rId1"/>
          <a:stretch>
            <a:fillRect/>
          </a:stretch>
        </p:blipFill>
        <p:spPr>
          <a:xfrm>
            <a:off x="4107180" y="517525"/>
            <a:ext cx="5036820" cy="4517390"/>
          </a:xfrm>
          <a:prstGeom prst="rect">
            <a:avLst/>
          </a:prstGeom>
        </p:spPr>
      </p:pic>
      <p:pic>
        <p:nvPicPr>
          <p:cNvPr id="2" name="Picture 1"/>
          <p:cNvPicPr>
            <a:picLocks noChangeAspect="1"/>
          </p:cNvPicPr>
          <p:nvPr/>
        </p:nvPicPr>
        <p:blipFill>
          <a:blip r:embed="rId2"/>
          <a:stretch>
            <a:fillRect/>
          </a:stretch>
        </p:blipFill>
        <p:spPr>
          <a:xfrm>
            <a:off x="4107180" y="303530"/>
            <a:ext cx="4956810" cy="473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645955" y="59580"/>
            <a:ext cx="3852000" cy="705000"/>
          </a:xfrm>
        </p:spPr>
        <p:txBody>
          <a:bodyPr/>
          <a:p>
            <a:pPr algn="ctr"/>
            <a:r>
              <a:rPr lang="en-US"/>
              <a:t>Mô tả</a:t>
            </a:r>
            <a:endParaRPr lang="en-US"/>
          </a:p>
        </p:txBody>
      </p:sp>
      <p:sp>
        <p:nvSpPr>
          <p:cNvPr id="4" name="Subtitle 3"/>
          <p:cNvSpPr/>
          <p:nvPr>
            <p:ph type="subTitle" idx="1"/>
          </p:nvPr>
        </p:nvSpPr>
        <p:spPr>
          <a:xfrm>
            <a:off x="785405" y="1151295"/>
            <a:ext cx="3852000" cy="3453900"/>
          </a:xfrm>
        </p:spPr>
        <p:txBody>
          <a:bodyPr/>
          <a:p>
            <a:r>
              <a:rPr lang="en-US" sz="2000"/>
              <a:t>Training.csv</a:t>
            </a:r>
            <a:endParaRPr lang="en-US" sz="2000"/>
          </a:p>
          <a:p>
            <a:pPr marL="158750" indent="0">
              <a:buNone/>
            </a:pPr>
            <a:r>
              <a:rPr lang="en-US" sz="1200"/>
              <a:t>Danh sách đào tạo 7049 hình ảnh. Mỗi hàng chứa tọa độ (x, y) cho 15 điểm bàn phím và dữ liệu hình ảnh dưới dạng danh sách các pixel theo thứ tự hàng</a:t>
            </a:r>
            <a:endParaRPr lang="en-US" sz="1200"/>
          </a:p>
          <a:p>
            <a:pPr marL="158750" indent="0">
              <a:buNone/>
            </a:pPr>
            <a:r>
              <a:rPr lang="en-US" sz="1200"/>
              <a:t>.</a:t>
            </a:r>
            <a:endParaRPr lang="en-US" sz="1200"/>
          </a:p>
          <a:p>
            <a:pPr marL="158750" indent="0">
              <a:buNone/>
            </a:pPr>
            <a:endParaRPr lang="en-US" sz="1200"/>
          </a:p>
          <a:p>
            <a:pPr marL="158750" indent="0">
              <a:buNone/>
            </a:pPr>
            <a:endParaRPr lang="en-US" sz="1200"/>
          </a:p>
          <a:p>
            <a:r>
              <a:rPr lang="en-US" sz="2000"/>
              <a:t>Test.csv</a:t>
            </a:r>
            <a:endParaRPr lang="en-US" sz="2000"/>
          </a:p>
          <a:p>
            <a:pPr marL="158750" indent="0">
              <a:buNone/>
            </a:pPr>
            <a:r>
              <a:rPr lang="en-US" sz="1200">
                <a:sym typeface="+mn-ea"/>
              </a:rPr>
              <a:t>Danh sách 1783 hình ảnh thử nghiệm. Mỗi hàng chứa dữ liệu ImageID và Image dưới dạng danh sách các pixel theo thứ tự hàng</a:t>
            </a:r>
            <a:endParaRPr lang="en-US" sz="1200">
              <a:sym typeface="+mn-ea"/>
            </a:endParaRPr>
          </a:p>
          <a:p>
            <a:pPr marL="158750" indent="0">
              <a:buNone/>
            </a:pPr>
            <a:endParaRPr lang="en-US"/>
          </a:p>
          <a:p>
            <a:pPr marL="158750" indent="0">
              <a:buNone/>
            </a:pPr>
            <a:r>
              <a:rPr lang="en-US"/>
              <a:t> </a:t>
            </a:r>
            <a:endParaRPr lang="en-US"/>
          </a:p>
        </p:txBody>
      </p:sp>
      <p:sp>
        <p:nvSpPr>
          <p:cNvPr id="2" name="Subtitle 3"/>
          <p:cNvSpPr/>
          <p:nvPr/>
        </p:nvSpPr>
        <p:spPr>
          <a:xfrm>
            <a:off x="5067300" y="764540"/>
            <a:ext cx="3851910" cy="35318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pPr marL="158750" indent="0">
              <a:buNone/>
            </a:pPr>
            <a:r>
              <a:rPr lang="en-US" sz="1200"/>
              <a:t>.</a:t>
            </a:r>
            <a:endParaRPr lang="en-US" sz="1200"/>
          </a:p>
          <a:p>
            <a:pPr marL="158750" indent="0">
              <a:buNone/>
            </a:pPr>
            <a:endParaRPr lang="en-US"/>
          </a:p>
          <a:p>
            <a:r>
              <a:rPr lang="en-US" sz="2000"/>
              <a:t>Đặc điểm</a:t>
            </a:r>
            <a:endParaRPr lang="en-US" sz="2000"/>
          </a:p>
          <a:p>
            <a:pPr marL="158750" indent="0">
              <a:buNone/>
            </a:pPr>
            <a:r>
              <a:rPr lang="en-US" sz="1200">
                <a:sym typeface="+mn-ea"/>
              </a:rPr>
              <a:t>Trong một số ví dụ, một số vị trí điểm chính bị thiếu (được mã hóa thành các mục bị thiếu trong csv, tức là không có gì giữa hai dấu phẩy)</a:t>
            </a:r>
            <a:endParaRPr lang="en-US" sz="1200"/>
          </a:p>
          <a:p>
            <a:pPr marL="158750" indent="0">
              <a:buNone/>
            </a:pPr>
            <a:endParaRPr lang="en-US" sz="2000"/>
          </a:p>
          <a:p>
            <a:pPr marL="158750" indent="0">
              <a:buNone/>
            </a:pPr>
            <a:endParaRPr lang="en-US" sz="2000"/>
          </a:p>
          <a:p>
            <a:r>
              <a:rPr lang="en-US" sz="2000"/>
              <a:t>Định dạng</a:t>
            </a:r>
            <a:endParaRPr lang="en-US"/>
          </a:p>
          <a:p>
            <a:pPr marL="158750" indent="0">
              <a:buNone/>
            </a:pPr>
            <a:r>
              <a:rPr lang="en-US">
                <a:sym typeface="+mn-ea"/>
              </a:rPr>
              <a:t>Hình ảnh đầu vào  bao gồm một danh sách các pixel (được đặt hàng theo hàng), dưới dạng số nguyên trong (0,255). Các hình ảnh là 96x96 pixel</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idx="2"/>
          </p:nvPr>
        </p:nvPicPr>
        <p:blipFill>
          <a:blip r:embed="rId1"/>
          <a:stretch>
            <a:fillRect/>
          </a:stretch>
        </p:blipFill>
        <p:spPr>
          <a:xfrm>
            <a:off x="983615" y="176530"/>
            <a:ext cx="7315835" cy="47898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67245" y="145940"/>
            <a:ext cx="7710900" cy="572700"/>
          </a:xfrm>
        </p:spPr>
        <p:txBody>
          <a:bodyPr/>
          <a:p>
            <a:r>
              <a:rPr lang="en-US"/>
              <a:t>Xử lý dữ liệu</a:t>
            </a:r>
            <a:endParaRPr lang="en-US"/>
          </a:p>
        </p:txBody>
      </p:sp>
      <p:pic>
        <p:nvPicPr>
          <p:cNvPr id="9" name="Data_Processing">
            <a:hlinkClick r:id="" action="ppaction://media"/>
          </p:cNvPr>
          <p:cNvPicPr>
            <a:picLocks noChangeAspect="1"/>
          </p:cNvPicPr>
          <p:nvPr>
            <p:ph type="pic" idx="2"/>
            <a:videoFile r:link="rId1"/>
            <p:extLst>
              <p:ext uri="{DAA4B4D4-6D71-4841-9C94-3DE7FCFB9230}">
                <p14:media xmlns:p14="http://schemas.microsoft.com/office/powerpoint/2010/main" r:embed="rId2">
                  <p14:trim end="3231 000000"/>
                </p14:media>
              </p:ext>
            </p:extLst>
            <p:custDataLst>
              <p:tags r:id="rId3"/>
            </p:custDataLst>
          </p:nvPr>
        </p:nvPicPr>
        <p:blipFill>
          <a:blip r:embed="rId4"/>
          <a:stretch>
            <a:fillRect/>
          </a:stretch>
        </p:blipFill>
        <p:spPr>
          <a:xfrm>
            <a:off x="0" y="-635"/>
            <a:ext cx="9159875" cy="5144135"/>
          </a:xfrm>
          <a:prstGeom prst="rect">
            <a:avLst/>
          </a:prstGeom>
        </p:spPr>
      </p:pic>
      <p:sp>
        <p:nvSpPr>
          <p:cNvPr id="11" name="Subtitle 10"/>
          <p:cNvSpPr/>
          <p:nvPr>
            <p:ph type="subTitle" idx="1"/>
          </p:nvPr>
        </p:nvSpPr>
        <p:spPr>
          <a:xfrm>
            <a:off x="3227070" y="258445"/>
            <a:ext cx="4032885" cy="725170"/>
          </a:xfrm>
        </p:spPr>
        <p:txBody>
          <a:bodyPr/>
          <a:p>
            <a:r>
              <a:rPr lang="en-US" sz="2000" b="1"/>
              <a:t>Dropna() Funtion</a:t>
            </a:r>
            <a:endParaRPr lang="en-US" sz="2000" b="1"/>
          </a:p>
        </p:txBody>
      </p:sp>
      <p:pic>
        <p:nvPicPr>
          <p:cNvPr id="12" name="Picture 11"/>
          <p:cNvPicPr>
            <a:picLocks noChangeAspect="1"/>
          </p:cNvPicPr>
          <p:nvPr/>
        </p:nvPicPr>
        <p:blipFill>
          <a:blip r:embed="rId5"/>
          <a:stretch>
            <a:fillRect/>
          </a:stretch>
        </p:blipFill>
        <p:spPr>
          <a:xfrm>
            <a:off x="15875" y="635"/>
            <a:ext cx="9144000" cy="5142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heckerboard(across)">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25"/>
          <p:cNvSpPr txBox="1"/>
          <p:nvPr>
            <p:ph type="title"/>
          </p:nvPr>
        </p:nvSpPr>
        <p:spPr>
          <a:xfrm>
            <a:off x="705475" y="3075100"/>
            <a:ext cx="6161700" cy="841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a:t>Mô hình</a:t>
            </a:r>
            <a:endParaRPr lang="en-US" altLang="en-GB"/>
          </a:p>
        </p:txBody>
      </p:sp>
      <p:sp>
        <p:nvSpPr>
          <p:cNvPr id="215" name="Google Shape;215;p25"/>
          <p:cNvSpPr txBox="1"/>
          <p:nvPr/>
        </p:nvSpPr>
        <p:spPr>
          <a:xfrm>
            <a:off x="730939" y="1536024"/>
            <a:ext cx="14634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layfair Display ExtraBold" panose="020B0704020202020204"/>
              <a:buNone/>
              <a:defRPr sz="5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0</a:t>
            </a:r>
            <a:r>
              <a:rPr lang="en-US" altLang="en-GB"/>
              <a:t>3</a:t>
            </a:r>
            <a:endParaRPr lang="en-US" altLang="en-GB"/>
          </a:p>
        </p:txBody>
      </p:sp>
      <p:grpSp>
        <p:nvGrpSpPr>
          <p:cNvPr id="217" name="Google Shape;217;p25"/>
          <p:cNvGrpSpPr/>
          <p:nvPr/>
        </p:nvGrpSpPr>
        <p:grpSpPr>
          <a:xfrm>
            <a:off x="5109455" y="57978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bldLst>
      <p:bldP spid="214" grpId="0"/>
      <p:bldP spid="2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32080" y="288290"/>
            <a:ext cx="7310120" cy="704850"/>
          </a:xfrm>
        </p:spPr>
        <p:txBody>
          <a:bodyPr/>
          <a:p>
            <a:r>
              <a:rPr lang="en-US"/>
              <a:t>Convolutional Neutral Network (CNN)</a:t>
            </a:r>
            <a:endParaRPr lang="en-US"/>
          </a:p>
        </p:txBody>
      </p:sp>
      <p:sp>
        <p:nvSpPr>
          <p:cNvPr id="4" name="Subtitle 3"/>
          <p:cNvSpPr/>
          <p:nvPr>
            <p:ph type="subTitle" idx="1"/>
          </p:nvPr>
        </p:nvSpPr>
        <p:spPr>
          <a:xfrm>
            <a:off x="132080" y="993140"/>
            <a:ext cx="5084445" cy="3453765"/>
          </a:xfrm>
        </p:spPr>
        <p:txBody>
          <a:bodyPr/>
          <a:p>
            <a:r>
              <a:rPr lang="en-US" sz="1400"/>
              <a:t>Mạng thần kinh tích chập là một loại mạng thần kinh nhân tạo chuyên dụng sử dụng một phép toán gọi là tích chập thay cho phép nhân ma trận tổng quát ở ít nhất một trong các lớp của chúng.</a:t>
            </a:r>
            <a:endParaRPr lang="en-US" sz="1400"/>
          </a:p>
          <a:p>
            <a:endParaRPr lang="en-US" sz="1400"/>
          </a:p>
          <a:p>
            <a:r>
              <a:rPr lang="en-US" sz="1400"/>
              <a:t> Chúng được thiết kế đặc biệt để xử lý dữ liệu pixel và được sử dụng trong quá trình nhận dạng và xử lý hình ảnh</a:t>
            </a:r>
            <a:endParaRPr lang="en-US" sz="1400"/>
          </a:p>
          <a:p>
            <a:endParaRPr lang="en-US" sz="1400"/>
          </a:p>
          <a:p>
            <a:r>
              <a:rPr lang="en-US" sz="1400"/>
              <a:t>Một mạng thần kinh tích chập bao gồm một lớp đầu vào, các lớp ẩn và lớp đầu ra. Nó lấy hình ảnh làm đầu vào, trích xuất và tìm hiểu các tính năng của hình ảnh và phân loại chúng dựa trên các tính năng đã học. </a:t>
            </a:r>
            <a:endParaRPr lang="en-US" sz="1400"/>
          </a:p>
          <a:p>
            <a:endParaRPr lang="en-US" sz="1400"/>
          </a:p>
          <a:p>
            <a:r>
              <a:rPr lang="en-US" sz="1400"/>
              <a:t>Nó được đề xuất bởi nhà khoa học máy tính Yann Lecun vào cuối những năm 90, khi ông được truyền cảm hứng từ nhận thức thị giác của con người về việc nhận ra mọi thứ.</a:t>
            </a:r>
            <a:endParaRPr lang="en-US" sz="1400"/>
          </a:p>
        </p:txBody>
      </p:sp>
      <p:pic>
        <p:nvPicPr>
          <p:cNvPr id="14" name="Picture 14"/>
          <p:cNvPicPr>
            <a:picLocks noChangeAspect="1"/>
          </p:cNvPicPr>
          <p:nvPr>
            <p:ph type="pic" idx="2"/>
          </p:nvPr>
        </p:nvPicPr>
        <p:blipFill>
          <a:blip r:embed="rId1"/>
          <a:stretch>
            <a:fillRect/>
          </a:stretch>
        </p:blipFill>
        <p:spPr>
          <a:xfrm>
            <a:off x="226060" y="635"/>
            <a:ext cx="8691880" cy="5059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Placeholder 9" descr="1_B0sePmoFVdwA013UtPVx7A"/>
          <p:cNvPicPr>
            <a:picLocks noChangeAspect="1"/>
          </p:cNvPicPr>
          <p:nvPr>
            <p:ph type="pic" idx="2"/>
          </p:nvPr>
        </p:nvPicPr>
        <p:blipFill>
          <a:blip r:embed="rId1"/>
          <a:stretch>
            <a:fillRect/>
          </a:stretch>
        </p:blipFill>
        <p:spPr>
          <a:xfrm>
            <a:off x="635" y="0"/>
            <a:ext cx="9142730" cy="514286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716190" y="100855"/>
            <a:ext cx="7710900" cy="572700"/>
          </a:xfrm>
        </p:spPr>
        <p:txBody>
          <a:bodyPr/>
          <a:p>
            <a:r>
              <a:rPr lang="en-US"/>
              <a:t>Haar Cascade</a:t>
            </a:r>
            <a:endParaRPr lang="en-US"/>
          </a:p>
        </p:txBody>
      </p:sp>
      <p:sp>
        <p:nvSpPr>
          <p:cNvPr id="4" name="Subtitle 3"/>
          <p:cNvSpPr/>
          <p:nvPr>
            <p:ph type="subTitle" idx="1"/>
          </p:nvPr>
        </p:nvSpPr>
        <p:spPr>
          <a:xfrm>
            <a:off x="78740" y="796925"/>
            <a:ext cx="4688840" cy="4169410"/>
          </a:xfrm>
        </p:spPr>
        <p:txBody>
          <a:bodyPr/>
          <a:p>
            <a:r>
              <a:rPr lang="en-US" sz="1400"/>
              <a:t>Phát hiện đối tượng Sử dụng các phân loại tầng dựa trên tính năng Haar là một phương pháp phát hiện đối tượng hiệu quả được đề xuất bởi Paul Viola và Michael Jones trong bài báo của họ, "Rapid Object Detection using a Boosted Cascade of Simple Features" vào năm 2001..</a:t>
            </a:r>
            <a:endParaRPr lang="en-US" sz="1400"/>
          </a:p>
          <a:p>
            <a:pPr marL="158750" indent="0">
              <a:buNone/>
            </a:pPr>
            <a:endParaRPr lang="en-US" sz="1400"/>
          </a:p>
          <a:p>
            <a:r>
              <a:rPr lang="en-US" sz="1400"/>
              <a:t>Tính năng Haar:  hay còn gọi là Haar filter dựa trên con sóng Haar. Haar filter có hai giá trị:  0 và 1</a:t>
            </a:r>
            <a:endParaRPr lang="en-US" sz="1400"/>
          </a:p>
          <a:p>
            <a:pPr marL="158750" indent="0">
              <a:buNone/>
            </a:pPr>
            <a:endParaRPr lang="en-US" sz="1400"/>
          </a:p>
          <a:p>
            <a:r>
              <a:rPr lang="en-US" sz="1400"/>
              <a:t>Ý tưởng: Độ sáng của các vùng trên khuôn mặt là khác nhau.</a:t>
            </a:r>
            <a:endParaRPr lang="en-US" sz="1400"/>
          </a:p>
          <a:p>
            <a:pPr marL="158750" indent="0">
              <a:buNone/>
            </a:pPr>
            <a:endParaRPr lang="en-US" sz="1400"/>
          </a:p>
          <a:p>
            <a:r>
              <a:rPr lang="en-US" sz="1400"/>
              <a:t>Ưu điểm: Nhanh và chi phí tính toán thấp</a:t>
            </a:r>
            <a:endParaRPr lang="en-US" sz="1400"/>
          </a:p>
        </p:txBody>
      </p:sp>
      <p:pic>
        <p:nvPicPr>
          <p:cNvPr id="5" name="Picture Placeholder 4"/>
          <p:cNvPicPr>
            <a:picLocks noChangeAspect="1"/>
          </p:cNvPicPr>
          <p:nvPr>
            <p:ph type="pic" idx="2"/>
          </p:nvPr>
        </p:nvPicPr>
        <p:blipFill>
          <a:blip r:embed="rId1"/>
          <a:stretch>
            <a:fillRect/>
          </a:stretch>
        </p:blipFill>
        <p:spPr>
          <a:xfrm>
            <a:off x="4933315" y="539115"/>
            <a:ext cx="3829050" cy="4247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idx="2"/>
          </p:nvPr>
        </p:nvPicPr>
        <p:blipFill>
          <a:blip r:embed="rId1"/>
          <a:stretch>
            <a:fillRect/>
          </a:stretch>
        </p:blipFill>
        <p:spPr>
          <a:xfrm>
            <a:off x="0" y="0"/>
            <a:ext cx="931418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 Metrics Arrcuracy</a:t>
            </a:r>
            <a:endParaRPr lang="en-US"/>
          </a:p>
        </p:txBody>
      </p:sp>
      <p:sp>
        <p:nvSpPr>
          <p:cNvPr id="4" name="Subtitle 3"/>
          <p:cNvSpPr/>
          <p:nvPr>
            <p:ph type="subTitle" idx="1"/>
          </p:nvPr>
        </p:nvSpPr>
        <p:spPr/>
        <p:txBody>
          <a:bodyPr/>
          <a:p>
            <a:endParaRPr lang="en-US" sz="1500"/>
          </a:p>
          <a:p>
            <a:r>
              <a:rPr lang="en-US" sz="1500" b="1"/>
              <a:t>Metrics</a:t>
            </a:r>
            <a:endParaRPr lang="en-US" sz="1500" b="1"/>
          </a:p>
          <a:p>
            <a:pPr marL="158750" indent="0">
              <a:buNone/>
            </a:pPr>
            <a:r>
              <a:rPr lang="en-US" sz="1500"/>
              <a:t>Là chức năng được sử dụng để đánh giá hiệu suất của mô hình học  sâu </a:t>
            </a:r>
            <a:endParaRPr lang="en-US" sz="1500"/>
          </a:p>
          <a:p>
            <a:endParaRPr lang="en-US" sz="1500"/>
          </a:p>
          <a:p>
            <a:r>
              <a:rPr lang="en-US" sz="1500" b="1"/>
              <a:t>Metrics Arrcuracy</a:t>
            </a:r>
            <a:endParaRPr lang="en-US" sz="1500" b="1"/>
          </a:p>
          <a:p>
            <a:pPr marL="158750" indent="0">
              <a:buNone/>
            </a:pPr>
            <a:r>
              <a:rPr lang="en-US" sz="1500"/>
              <a:t>Metrics này tạo ra hai biến cục bộ, tổng số và số lượng được sử dụng để tính toán tần số mà y_pred khớp với y_true. Tần số này cuối cùng được trả lại dưới dạng độ chính xác nhị phân</a:t>
            </a:r>
            <a:endParaRPr lang="en-US" sz="1500"/>
          </a:p>
        </p:txBody>
      </p:sp>
      <p:sp>
        <p:nvSpPr>
          <p:cNvPr id="5" name="Title 2"/>
          <p:cNvSpPr/>
          <p:nvPr/>
        </p:nvSpPr>
        <p:spPr>
          <a:xfrm>
            <a:off x="4646205" y="445025"/>
            <a:ext cx="3852000" cy="705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t> Loss MSE</a:t>
            </a:r>
            <a:endParaRPr lang="en-US"/>
          </a:p>
        </p:txBody>
      </p:sp>
      <p:sp>
        <p:nvSpPr>
          <p:cNvPr id="6" name="Subtitle 3"/>
          <p:cNvSpPr/>
          <p:nvPr/>
        </p:nvSpPr>
        <p:spPr>
          <a:xfrm>
            <a:off x="4646295" y="1149985"/>
            <a:ext cx="4168140" cy="32029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endParaRPr lang="en-US" sz="1500"/>
          </a:p>
          <a:p>
            <a:r>
              <a:rPr lang="en-US" sz="1500" b="1"/>
              <a:t>Loss funtion()</a:t>
            </a:r>
            <a:endParaRPr lang="en-US" sz="1500" b="1"/>
          </a:p>
          <a:p>
            <a:pPr marL="158750" indent="0">
              <a:buNone/>
            </a:pPr>
            <a:r>
              <a:rPr lang="en-US" sz="1500">
                <a:sym typeface="+mn-ea"/>
              </a:rPr>
              <a:t>Là chức năng được sử dụng để tìm lỗi hoặc sai lệch trong quá trình học tập. </a:t>
            </a:r>
            <a:endParaRPr lang="en-US" sz="1500"/>
          </a:p>
          <a:p>
            <a:pPr marL="158750" indent="0">
              <a:buNone/>
            </a:pPr>
            <a:endParaRPr lang="en-US" sz="1500"/>
          </a:p>
          <a:p>
            <a:pPr marL="158750" indent="0">
              <a:buNone/>
            </a:pPr>
            <a:endParaRPr lang="en-US" sz="1500" b="1"/>
          </a:p>
          <a:p>
            <a:r>
              <a:rPr lang="en-US" sz="1500" b="1"/>
              <a:t>Loss mean_square_error</a:t>
            </a:r>
            <a:endParaRPr lang="en-US" sz="1500" b="1"/>
          </a:p>
          <a:p>
            <a:pPr marL="158750" indent="0">
              <a:buNone/>
            </a:pPr>
            <a:r>
              <a:rPr lang="en-US" sz="1500"/>
              <a:t>Tương tự như metrics, nhưng MSE sử dụng trong quá trình đào tạo</a:t>
            </a:r>
            <a:endParaRPr lang="en-US" sz="1500"/>
          </a:p>
        </p:txBody>
      </p:sp>
    </p:spTree>
  </p:cSld>
  <p:clrMapOvr>
    <a:masterClrMapping/>
  </p:clrMapOvr>
  <p:timing>
    <p:tnLst>
      <p:par>
        <p:cTn id="1" dur="indefinite" restart="never" nodeType="tmRoot"/>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4"/>
          <p:cNvSpPr/>
          <p:nvPr/>
        </p:nvSpPr>
        <p:spPr>
          <a:xfrm>
            <a:off x="4325296" y="1391818"/>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4"/>
          <p:cNvSpPr/>
          <p:nvPr/>
        </p:nvSpPr>
        <p:spPr>
          <a:xfrm>
            <a:off x="7184443" y="1391818"/>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4"/>
          <p:cNvSpPr/>
          <p:nvPr/>
        </p:nvSpPr>
        <p:spPr>
          <a:xfrm>
            <a:off x="889575" y="1391818"/>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Mục lục</a:t>
            </a:r>
            <a:endParaRPr lang="en-US" altLang="en-GB"/>
          </a:p>
        </p:txBody>
      </p:sp>
      <p:sp>
        <p:nvSpPr>
          <p:cNvPr id="173" name="Google Shape;173;p24"/>
          <p:cNvSpPr txBox="1"/>
          <p:nvPr>
            <p:ph type="title" idx="2"/>
          </p:nvPr>
        </p:nvSpPr>
        <p:spPr>
          <a:xfrm>
            <a:off x="169275" y="221917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Tổng quan</a:t>
            </a:r>
            <a:endParaRPr lang="en-US" altLang="en-GB"/>
          </a:p>
        </p:txBody>
      </p:sp>
      <p:sp>
        <p:nvSpPr>
          <p:cNvPr id="175" name="Google Shape;175;p24"/>
          <p:cNvSpPr txBox="1"/>
          <p:nvPr>
            <p:ph type="title" idx="3"/>
          </p:nvPr>
        </p:nvSpPr>
        <p:spPr>
          <a:xfrm>
            <a:off x="3214370" y="1972310"/>
            <a:ext cx="2546985" cy="7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Dữ liệu</a:t>
            </a:r>
            <a:endParaRPr lang="en-US" altLang="en-GB"/>
          </a:p>
        </p:txBody>
      </p:sp>
      <p:sp>
        <p:nvSpPr>
          <p:cNvPr id="177" name="Google Shape;177;p24"/>
          <p:cNvSpPr txBox="1"/>
          <p:nvPr>
            <p:ph type="title" idx="5"/>
          </p:nvPr>
        </p:nvSpPr>
        <p:spPr>
          <a:xfrm>
            <a:off x="6423025" y="1957705"/>
            <a:ext cx="2505075" cy="8039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Mô hình</a:t>
            </a:r>
            <a:endParaRPr lang="en-US" altLang="en-GB"/>
          </a:p>
        </p:txBody>
      </p:sp>
      <p:sp>
        <p:nvSpPr>
          <p:cNvPr id="179" name="Google Shape;179;p24"/>
          <p:cNvSpPr txBox="1"/>
          <p:nvPr>
            <p:ph type="title" idx="7"/>
          </p:nvPr>
        </p:nvSpPr>
        <p:spPr>
          <a:xfrm>
            <a:off x="889575" y="15353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180" name="Google Shape;180;p24"/>
          <p:cNvSpPr txBox="1"/>
          <p:nvPr>
            <p:ph type="title" idx="8"/>
          </p:nvPr>
        </p:nvSpPr>
        <p:spPr>
          <a:xfrm>
            <a:off x="4325296" y="15353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181" name="Google Shape;181;p24"/>
          <p:cNvSpPr txBox="1"/>
          <p:nvPr>
            <p:ph type="title" idx="9"/>
          </p:nvPr>
        </p:nvSpPr>
        <p:spPr>
          <a:xfrm>
            <a:off x="7184443" y="15353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cxnSp>
        <p:nvCxnSpPr>
          <p:cNvPr id="182" name="Google Shape;182;p24"/>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86" name="Google Shape;186;p24"/>
          <p:cNvCxnSpPr/>
          <p:nvPr/>
        </p:nvCxnSpPr>
        <p:spPr>
          <a:xfrm>
            <a:off x="705600" y="486023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87" name="Google Shape;187;p24"/>
          <p:cNvGrpSpPr/>
          <p:nvPr/>
        </p:nvGrpSpPr>
        <p:grpSpPr>
          <a:xfrm>
            <a:off x="-62573" y="959839"/>
            <a:ext cx="1629900" cy="289350"/>
            <a:chOff x="7920125" y="394825"/>
            <a:chExt cx="1629900" cy="289350"/>
          </a:xfrm>
        </p:grpSpPr>
        <p:sp>
          <p:nvSpPr>
            <p:cNvPr id="188" name="Google Shape;188;p2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4"/>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4"/>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4"/>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4"/>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4"/>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4"/>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 name="Google Shape;171;p24"/>
          <p:cNvSpPr/>
          <p:nvPr/>
        </p:nvSpPr>
        <p:spPr>
          <a:xfrm>
            <a:off x="2344360" y="2969158"/>
            <a:ext cx="734700" cy="7347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 name="Google Shape;179;p24"/>
          <p:cNvSpPr txBox="1"/>
          <p:nvPr/>
        </p:nvSpPr>
        <p:spPr>
          <a:xfrm>
            <a:off x="2344360" y="3112716"/>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0</a:t>
            </a:r>
            <a:r>
              <a:rPr lang="en-US" altLang="en-GB"/>
              <a:t>4</a:t>
            </a:r>
            <a:endParaRPr lang="en-US" altLang="en-GB"/>
          </a:p>
        </p:txBody>
      </p:sp>
      <p:sp>
        <p:nvSpPr>
          <p:cNvPr id="9" name="Google Shape;173;p24"/>
          <p:cNvSpPr txBox="1"/>
          <p:nvPr/>
        </p:nvSpPr>
        <p:spPr>
          <a:xfrm>
            <a:off x="875665" y="3261995"/>
            <a:ext cx="3672205" cy="155384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ltLang="en-GB"/>
              <a:t>Hướng cải thiện và phát triển</a:t>
            </a:r>
            <a:endParaRPr lang="en-US" altLang="en-GB"/>
          </a:p>
        </p:txBody>
      </p:sp>
      <p:sp>
        <p:nvSpPr>
          <p:cNvPr id="10" name="Google Shape;171;p24"/>
          <p:cNvSpPr/>
          <p:nvPr/>
        </p:nvSpPr>
        <p:spPr>
          <a:xfrm>
            <a:off x="5688270" y="2969158"/>
            <a:ext cx="734700" cy="7347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 name="Google Shape;179;p24"/>
          <p:cNvSpPr txBox="1"/>
          <p:nvPr/>
        </p:nvSpPr>
        <p:spPr>
          <a:xfrm>
            <a:off x="5688270" y="3126686"/>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0</a:t>
            </a:r>
            <a:r>
              <a:rPr lang="en-US" altLang="en-GB"/>
              <a:t>5</a:t>
            </a:r>
            <a:endParaRPr lang="en-US" altLang="en-GB"/>
          </a:p>
        </p:txBody>
      </p:sp>
      <p:sp>
        <p:nvSpPr>
          <p:cNvPr id="12" name="Google Shape;173;p24"/>
          <p:cNvSpPr txBox="1"/>
          <p:nvPr/>
        </p:nvSpPr>
        <p:spPr>
          <a:xfrm>
            <a:off x="4624070" y="3717925"/>
            <a:ext cx="3028950" cy="6464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ltLang="en-GB"/>
              <a:t>Demo</a:t>
            </a:r>
            <a:endParaRPr lang="en-US" alt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25"/>
          <p:cNvSpPr txBox="1"/>
          <p:nvPr/>
        </p:nvSpPr>
        <p:spPr>
          <a:xfrm>
            <a:off x="705475" y="3075100"/>
            <a:ext cx="61617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altLang="en-GB"/>
              <a:t>Code Demo Và Đánh giá</a:t>
            </a:r>
            <a:endParaRPr lang="en-US" altLang="en-GB"/>
          </a:p>
        </p:txBody>
      </p:sp>
      <p:sp>
        <p:nvSpPr>
          <p:cNvPr id="215" name="Google Shape;215;p25"/>
          <p:cNvSpPr txBox="1"/>
          <p:nvPr/>
        </p:nvSpPr>
        <p:spPr>
          <a:xfrm>
            <a:off x="730939" y="1536024"/>
            <a:ext cx="14634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layfair Display ExtraBold" panose="020B0704020202020204"/>
              <a:buNone/>
              <a:defRPr sz="5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ltLang="en-GB"/>
              <a:t>04</a:t>
            </a:r>
            <a:endParaRPr lang="en-US" altLang="en-GB"/>
          </a:p>
        </p:txBody>
      </p:sp>
      <p:grpSp>
        <p:nvGrpSpPr>
          <p:cNvPr id="217" name="Google Shape;217;p25"/>
          <p:cNvGrpSpPr/>
          <p:nvPr/>
        </p:nvGrpSpPr>
        <p:grpSpPr>
          <a:xfrm>
            <a:off x="5109455" y="57978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399415" y="0"/>
            <a:ext cx="3851910" cy="941070"/>
          </a:xfrm>
        </p:spPr>
        <p:txBody>
          <a:bodyPr/>
          <a:p>
            <a:r>
              <a:rPr lang="en-US"/>
              <a:t>Đánh giá </a:t>
            </a:r>
            <a:endParaRPr lang="en-US"/>
          </a:p>
        </p:txBody>
      </p:sp>
      <p:pic>
        <p:nvPicPr>
          <p:cNvPr id="4" name="Picture Placeholder 3"/>
          <p:cNvPicPr>
            <a:picLocks noChangeAspect="1"/>
          </p:cNvPicPr>
          <p:nvPr>
            <p:ph type="pic" idx="2"/>
          </p:nvPr>
        </p:nvPicPr>
        <p:blipFill>
          <a:blip r:embed="rId1"/>
          <a:stretch>
            <a:fillRect/>
          </a:stretch>
        </p:blipFill>
        <p:spPr>
          <a:xfrm>
            <a:off x="0" y="0"/>
            <a:ext cx="9144000" cy="5144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Placeholder 2"/>
          <p:cNvPicPr>
            <a:picLocks noChangeAspect="1"/>
          </p:cNvPicPr>
          <p:nvPr>
            <p:ph type="pic" idx="2"/>
          </p:nvPr>
        </p:nvPicPr>
        <p:blipFill>
          <a:blip r:embed="rId1"/>
          <a:stretch>
            <a:fillRect/>
          </a:stretch>
        </p:blipFill>
        <p:spPr>
          <a:xfrm>
            <a:off x="635" y="0"/>
            <a:ext cx="914273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25"/>
          <p:cNvSpPr txBox="1"/>
          <p:nvPr>
            <p:ph type="title"/>
          </p:nvPr>
        </p:nvSpPr>
        <p:spPr>
          <a:xfrm>
            <a:off x="705475" y="3075100"/>
            <a:ext cx="6161700" cy="841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a:t>Hướng cải thiện và phát triển</a:t>
            </a:r>
            <a:endParaRPr lang="en-US" altLang="en-GB"/>
          </a:p>
        </p:txBody>
      </p:sp>
      <p:sp>
        <p:nvSpPr>
          <p:cNvPr id="215" name="Google Shape;215;p25"/>
          <p:cNvSpPr txBox="1"/>
          <p:nvPr/>
        </p:nvSpPr>
        <p:spPr>
          <a:xfrm>
            <a:off x="730939" y="1536024"/>
            <a:ext cx="14634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layfair Display ExtraBold" panose="020B0704020202020204"/>
              <a:buNone/>
              <a:defRPr sz="5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0</a:t>
            </a:r>
            <a:r>
              <a:rPr lang="en-US" altLang="en-GB"/>
              <a:t>5</a:t>
            </a:r>
            <a:endParaRPr lang="en-US" altLang="en-GB"/>
          </a:p>
        </p:txBody>
      </p:sp>
      <p:grpSp>
        <p:nvGrpSpPr>
          <p:cNvPr id="217" name="Google Shape;217;p25"/>
          <p:cNvGrpSpPr/>
          <p:nvPr/>
        </p:nvGrpSpPr>
        <p:grpSpPr>
          <a:xfrm>
            <a:off x="5109455" y="57978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549435" y="162450"/>
            <a:ext cx="3852000" cy="705000"/>
          </a:xfrm>
        </p:spPr>
        <p:txBody>
          <a:bodyPr/>
          <a:p>
            <a:pPr algn="ctr"/>
            <a:r>
              <a:rPr lang="en-US"/>
              <a:t>Cải thiện</a:t>
            </a:r>
            <a:endParaRPr lang="en-US"/>
          </a:p>
        </p:txBody>
      </p:sp>
      <p:sp>
        <p:nvSpPr>
          <p:cNvPr id="4" name="Subtitle 3"/>
          <p:cNvSpPr/>
          <p:nvPr>
            <p:ph type="subTitle" idx="1"/>
          </p:nvPr>
        </p:nvSpPr>
        <p:spPr>
          <a:xfrm>
            <a:off x="493305" y="1150025"/>
            <a:ext cx="3852000" cy="3453900"/>
          </a:xfrm>
        </p:spPr>
        <p:txBody>
          <a:bodyPr/>
          <a:p>
            <a:pPr marL="158750" indent="0">
              <a:buNone/>
            </a:pPr>
            <a:r>
              <a:rPr lang="en-US" sz="3000"/>
              <a:t>   Dữ liệu</a:t>
            </a:r>
            <a:endParaRPr lang="en-US" sz="1500"/>
          </a:p>
          <a:p>
            <a:endParaRPr lang="en-US" sz="1500">
              <a:sym typeface="+mn-ea"/>
            </a:endParaRPr>
          </a:p>
          <a:p>
            <a:r>
              <a:rPr lang="en-US" sz="1500">
                <a:sym typeface="+mn-ea"/>
              </a:rPr>
              <a:t>Áp dụng thêm các kỹ thuật Data Augmentation (flip, rotane, alter brightness, ...). Chọn lựa phù hợp các kỹ thuật tăng cường khác nhau để phù hợp với bộ dữ liệu.</a:t>
            </a:r>
            <a:endParaRPr lang="en-US" sz="1500">
              <a:sym typeface="+mn-ea"/>
            </a:endParaRPr>
          </a:p>
          <a:p>
            <a:pPr marL="158750" indent="0">
              <a:buNone/>
            </a:pPr>
            <a:endParaRPr lang="en-US" sz="1500">
              <a:sym typeface="+mn-ea"/>
            </a:endParaRPr>
          </a:p>
          <a:p>
            <a:r>
              <a:rPr lang="en-US" sz="1500"/>
              <a:t>Tăng cường sự đa dạng của dữ liệu bằng cách thu thập thêm nhiều ảnh về các khuôn mặt ở độ tuổi khác nhau</a:t>
            </a:r>
            <a:endParaRPr lang="en-US" sz="1500"/>
          </a:p>
        </p:txBody>
      </p:sp>
      <p:sp>
        <p:nvSpPr>
          <p:cNvPr id="5" name="Subtitle 3"/>
          <p:cNvSpPr/>
          <p:nvPr/>
        </p:nvSpPr>
        <p:spPr>
          <a:xfrm>
            <a:off x="5091430" y="1149985"/>
            <a:ext cx="3948430" cy="30168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pPr marL="158750" indent="0">
              <a:buNone/>
            </a:pPr>
            <a:r>
              <a:rPr lang="en-US" sz="3000"/>
              <a:t>   Mô hình</a:t>
            </a:r>
            <a:endParaRPr lang="en-US" sz="3000"/>
          </a:p>
          <a:p>
            <a:endParaRPr lang="en-US" sz="1500"/>
          </a:p>
          <a:p>
            <a:r>
              <a:rPr lang="en-US" sz="1500"/>
              <a:t>Áp dụng thêm nhiều pre-trained model khác nhau để có thể tìm được mô hình phù hợp nhất với bài toán và bộ dữ liệu</a:t>
            </a:r>
            <a:endParaRPr lang="en-US" sz="1500"/>
          </a:p>
          <a:p>
            <a:endParaRPr lang="en-US" sz="1500"/>
          </a:p>
          <a:p>
            <a:endParaRPr lang="en-US" sz="1500"/>
          </a:p>
          <a:p>
            <a:endParaRPr lang="en-US" sz="1500"/>
          </a:p>
          <a:p>
            <a:r>
              <a:rPr lang="en-US" sz="1500"/>
              <a:t>Áp dụng một số kỹ thuật như thay đổi cấu trúc mô hình, tùy chỉnh tham số để có thể cải thiện</a:t>
            </a:r>
            <a:r>
              <a:rPr lang="en-US" sz="1500"/>
              <a:t> mô hình hơn</a:t>
            </a:r>
            <a:endParaRPr lang="en-US" sz="1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645955" y="133240"/>
            <a:ext cx="3852000" cy="705000"/>
          </a:xfrm>
        </p:spPr>
        <p:txBody>
          <a:bodyPr/>
          <a:p>
            <a:pPr algn="ctr"/>
            <a:r>
              <a:rPr lang="en-US"/>
              <a:t>Hướng phát triển </a:t>
            </a:r>
            <a:endParaRPr lang="en-US"/>
          </a:p>
        </p:txBody>
      </p:sp>
      <p:pic>
        <p:nvPicPr>
          <p:cNvPr id="2" name="Picture Placeholder 1"/>
          <p:cNvPicPr>
            <a:picLocks noChangeAspect="1"/>
          </p:cNvPicPr>
          <p:nvPr>
            <p:ph type="pic" idx="2"/>
          </p:nvPr>
        </p:nvPicPr>
        <p:blipFill>
          <a:blip r:embed="rId1"/>
          <a:stretch>
            <a:fillRect/>
          </a:stretch>
        </p:blipFill>
        <p:spPr>
          <a:xfrm>
            <a:off x="899160" y="1064895"/>
            <a:ext cx="7247890" cy="3520440"/>
          </a:xfrm>
          <a:prstGeom prst="rect">
            <a:avLst/>
          </a:prstGeom>
        </p:spPr>
      </p:pic>
      <p:sp>
        <p:nvSpPr>
          <p:cNvPr id="4" name="Text Box 3"/>
          <p:cNvSpPr txBox="1"/>
          <p:nvPr/>
        </p:nvSpPr>
        <p:spPr>
          <a:xfrm>
            <a:off x="628650" y="4689475"/>
            <a:ext cx="8152130" cy="306705"/>
          </a:xfrm>
          <a:prstGeom prst="rect">
            <a:avLst/>
          </a:prstGeom>
          <a:noFill/>
        </p:spPr>
        <p:txBody>
          <a:bodyPr wrap="square" rtlCol="0">
            <a:spAutoFit/>
          </a:bodyPr>
          <a:p>
            <a:r>
              <a:rPr lang="en-US"/>
              <a:t>https://www.analyticsvidhya.com/blog/2021/07/face-key-point-recognition-using-cnn/</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idx="2"/>
          </p:nvPr>
        </p:nvPicPr>
        <p:blipFill>
          <a:blip r:embed="rId1"/>
          <a:stretch>
            <a:fillRect/>
          </a:stretch>
        </p:blipFill>
        <p:spPr>
          <a:xfrm>
            <a:off x="1302385" y="193675"/>
            <a:ext cx="6812915" cy="4590415"/>
          </a:xfrm>
          <a:prstGeom prst="rect">
            <a:avLst/>
          </a:prstGeom>
        </p:spPr>
      </p:pic>
      <p:sp>
        <p:nvSpPr>
          <p:cNvPr id="6" name="Text Box 5"/>
          <p:cNvSpPr txBox="1"/>
          <p:nvPr/>
        </p:nvSpPr>
        <p:spPr>
          <a:xfrm>
            <a:off x="1004570" y="4899660"/>
            <a:ext cx="7289165" cy="306705"/>
          </a:xfrm>
          <a:prstGeom prst="rect">
            <a:avLst/>
          </a:prstGeom>
          <a:noFill/>
        </p:spPr>
        <p:txBody>
          <a:bodyPr wrap="square" rtlCol="0">
            <a:spAutoFit/>
          </a:bodyPr>
          <a:p>
            <a:r>
              <a:rPr lang="en-US"/>
              <a:t>https://sefiks.com/2018/01/10/real-time-facial-expression-recognition-on-streaming-data/</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idx="2"/>
          </p:nvPr>
        </p:nvPicPr>
        <p:blipFill>
          <a:blip r:embed="rId1"/>
          <a:stretch>
            <a:fillRect/>
          </a:stretch>
        </p:blipFill>
        <p:spPr>
          <a:xfrm>
            <a:off x="798830" y="128270"/>
            <a:ext cx="7247890" cy="4267835"/>
          </a:xfrm>
          <a:prstGeom prst="rect">
            <a:avLst/>
          </a:prstGeom>
        </p:spPr>
      </p:pic>
      <p:sp>
        <p:nvSpPr>
          <p:cNvPr id="6" name="Text Box 5"/>
          <p:cNvSpPr txBox="1"/>
          <p:nvPr/>
        </p:nvSpPr>
        <p:spPr>
          <a:xfrm>
            <a:off x="453390" y="4516120"/>
            <a:ext cx="8236585" cy="521970"/>
          </a:xfrm>
          <a:prstGeom prst="rect">
            <a:avLst/>
          </a:prstGeom>
          <a:noFill/>
        </p:spPr>
        <p:txBody>
          <a:bodyPr wrap="square" rtlCol="0">
            <a:spAutoFit/>
          </a:bodyPr>
          <a:p>
            <a:r>
              <a:rPr lang="en-US"/>
              <a:t>:https://mms.businesswire.com/media/20191016005225/en/750129/4/Biometrics_and_Retail_West.jpg?download=1</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idx="2"/>
          </p:nvPr>
        </p:nvPicPr>
        <p:blipFill>
          <a:blip r:embed="rId1"/>
          <a:stretch>
            <a:fillRect/>
          </a:stretch>
        </p:blipFill>
        <p:spPr>
          <a:xfrm>
            <a:off x="834390" y="238760"/>
            <a:ext cx="7269480" cy="4305935"/>
          </a:xfrm>
          <a:prstGeom prst="rect">
            <a:avLst/>
          </a:prstGeom>
        </p:spPr>
      </p:pic>
      <p:sp>
        <p:nvSpPr>
          <p:cNvPr id="8" name="Text Box 7"/>
          <p:cNvSpPr txBox="1"/>
          <p:nvPr/>
        </p:nvSpPr>
        <p:spPr>
          <a:xfrm>
            <a:off x="273050" y="4613910"/>
            <a:ext cx="8797925" cy="306705"/>
          </a:xfrm>
          <a:prstGeom prst="rect">
            <a:avLst/>
          </a:prstGeom>
          <a:noFill/>
        </p:spPr>
        <p:txBody>
          <a:bodyPr wrap="square" rtlCol="0">
            <a:spAutoFit/>
          </a:bodyPr>
          <a:p>
            <a:r>
              <a:rPr lang="en-US"/>
              <a:t>https://www.pyimagesearch.com/wp-content/uploads/2017/04/facial_landmarks_example_01_result.jpg</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idx="2"/>
          </p:nvPr>
        </p:nvSpPr>
        <p:spPr>
          <a:xfrm>
            <a:off x="383530" y="147750"/>
            <a:ext cx="6161700" cy="841800"/>
          </a:xfrm>
        </p:spPr>
        <p:txBody>
          <a:bodyPr/>
          <a:p>
            <a:r>
              <a:rPr lang="en-US"/>
              <a:t>Source</a:t>
            </a:r>
            <a:endParaRPr lang="en-US"/>
          </a:p>
        </p:txBody>
      </p:sp>
      <p:sp>
        <p:nvSpPr>
          <p:cNvPr id="4" name="Subtitle 3"/>
          <p:cNvSpPr/>
          <p:nvPr>
            <p:ph type="subTitle" idx="1"/>
          </p:nvPr>
        </p:nvSpPr>
        <p:spPr>
          <a:xfrm>
            <a:off x="-635" y="1070610"/>
            <a:ext cx="9144635" cy="3644900"/>
          </a:xfrm>
        </p:spPr>
        <p:txBody>
          <a:bodyPr/>
          <a:p>
            <a:r>
              <a:rPr lang="en-US"/>
              <a:t>Slide: https://slidesgo.com/theme/minimalist-business-basic-template#search-Editor%27s+Choice&amp;position-34&amp;results-2319face filter: </a:t>
            </a:r>
            <a:endParaRPr lang="en-US"/>
          </a:p>
          <a:p>
            <a:r>
              <a:rPr lang="en-US"/>
              <a:t>[1] https://www.youtube.com/watch?v=vC3bTziLRTA</a:t>
            </a:r>
            <a:endParaRPr lang="en-US"/>
          </a:p>
          <a:p>
            <a:r>
              <a:rPr lang="en-US"/>
              <a:t>[2] https://www.kaggle.com/code/virgillwong/facial-keypoint-detection-cnn-fintune#Augmentation</a:t>
            </a:r>
            <a:endParaRPr lang="en-US"/>
          </a:p>
          <a:p>
            <a:r>
              <a:rPr lang="en-US"/>
              <a:t>[3] https://www.kaggle.com/code/abhinandanreddy/facial-keypoint-detection-getting-started</a:t>
            </a:r>
            <a:endParaRPr lang="en-US"/>
          </a:p>
          <a:p>
            <a:r>
              <a:rPr lang="en-US"/>
              <a:t>[4] https://www.kaggle.com/code/abhinandanreddy/facial-keypoint-detection-getting-started/notebook</a:t>
            </a:r>
            <a:endParaRPr lang="en-US"/>
          </a:p>
          <a:p>
            <a:r>
              <a:rPr lang="en-US"/>
              <a:t>[5] https://www.kaggle.com/code/erdenabaatar/facial-keypoint-resnet50-aug-finetune</a:t>
            </a:r>
            <a:endParaRPr lang="en-US"/>
          </a:p>
          <a:p>
            <a:r>
              <a:rPr lang="en-US"/>
              <a:t>[6] https://www.kaggle.com/code/jiesun2007/facial-keypoint-detection-resnet50-imageaug</a:t>
            </a:r>
            <a:endParaRPr lang="en-US"/>
          </a:p>
          <a:p>
            <a:r>
              <a:rPr lang="en-US"/>
              <a:t>[7] http://cs231n.stanford.edu/reports/2016/pdfs/007_Report.pdf</a:t>
            </a:r>
            <a:endParaRPr lang="en-US"/>
          </a:p>
          <a:p>
            <a:r>
              <a:rPr lang="en-US"/>
              <a:t>[8] https://en.wikipedia.org/wiki/Convolutional_neural_network	</a:t>
            </a:r>
            <a:endParaRPr lang="en-US"/>
          </a:p>
          <a:p>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7" name="Google Shape;427;p30"/>
          <p:cNvSpPr txBox="1"/>
          <p:nvPr>
            <p:ph type="title"/>
          </p:nvPr>
        </p:nvSpPr>
        <p:spPr>
          <a:xfrm>
            <a:off x="469175" y="133240"/>
            <a:ext cx="7704000" cy="57270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a:t>Mục lục</a:t>
            </a:r>
            <a:endParaRPr lang="en-US" altLang="en-GB"/>
          </a:p>
        </p:txBody>
      </p:sp>
      <p:sp>
        <p:nvSpPr>
          <p:cNvPr id="429" name="Google Shape;429;p30"/>
          <p:cNvSpPr txBox="1"/>
          <p:nvPr/>
        </p:nvSpPr>
        <p:spPr>
          <a:xfrm flipH="1">
            <a:off x="214630" y="2529205"/>
            <a:ext cx="2326640" cy="5715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Demo code</a:t>
            </a:r>
            <a:endPar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endParaRPr>
          </a:p>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và đánh giá</a:t>
            </a:r>
            <a:endPar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endParaRPr>
          </a:p>
          <a:p>
            <a:pPr marL="0" lvl="0" indent="0" algn="l" rtl="0">
              <a:spcBef>
                <a:spcPts val="0"/>
              </a:spcBef>
              <a:spcAft>
                <a:spcPts val="0"/>
              </a:spcAft>
              <a:buNone/>
            </a:pPr>
            <a:endParaRPr lang="en-US" altLang="en-GB" sz="3000" b="1">
              <a:solidFill>
                <a:schemeClr val="dk1"/>
              </a:solidFill>
              <a:latin typeface="Roboto" panose="020B0704020202020204" charset="0"/>
              <a:ea typeface="Roboto" panose="020B0704020202020204"/>
              <a:cs typeface="Roboto" panose="020B0704020202020204" charset="0"/>
              <a:sym typeface="Roboto" panose="020B0704020202020204"/>
            </a:endParaRPr>
          </a:p>
        </p:txBody>
      </p:sp>
      <p:sp>
        <p:nvSpPr>
          <p:cNvPr id="431" name="Google Shape;431;p30"/>
          <p:cNvSpPr txBox="1"/>
          <p:nvPr/>
        </p:nvSpPr>
        <p:spPr>
          <a:xfrm flipH="1">
            <a:off x="796290" y="1593850"/>
            <a:ext cx="1513840" cy="5715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Dữ liệu</a:t>
            </a:r>
            <a:endParaRPr lang="en-US" altLang="en-GB" sz="3000" b="1">
              <a:solidFill>
                <a:schemeClr val="dk1"/>
              </a:solidFill>
              <a:latin typeface="Roboto" panose="020B0704020202020204" charset="0"/>
              <a:ea typeface="Playfair Display ExtraBold" panose="020B0704020202020204"/>
              <a:cs typeface="Roboto" panose="020B0704020202020204" charset="0"/>
              <a:sym typeface="Playfair Display ExtraBold" panose="020B0704020202020204"/>
            </a:endParaRPr>
          </a:p>
        </p:txBody>
      </p:sp>
      <p:sp>
        <p:nvSpPr>
          <p:cNvPr id="433" name="Google Shape;433;p30"/>
          <p:cNvSpPr txBox="1"/>
          <p:nvPr/>
        </p:nvSpPr>
        <p:spPr>
          <a:xfrm flipH="1">
            <a:off x="5990402" y="1593576"/>
            <a:ext cx="2143200" cy="5718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Tổng quan</a:t>
            </a:r>
            <a:endParaRPr lang="en-US" sz="3000" b="1">
              <a:solidFill>
                <a:schemeClr val="dk1"/>
              </a:solidFill>
              <a:latin typeface="Roboto" panose="020B0704020202020204" charset="0"/>
              <a:ea typeface="Playfair Display ExtraBold" panose="020B0704020202020204"/>
              <a:cs typeface="Roboto" panose="020B0704020202020204" charset="0"/>
              <a:sym typeface="Playfair Display ExtraBold" panose="020B0704020202020204"/>
            </a:endParaRPr>
          </a:p>
        </p:txBody>
      </p:sp>
      <p:sp>
        <p:nvSpPr>
          <p:cNvPr id="435" name="Google Shape;435;p30"/>
          <p:cNvSpPr txBox="1"/>
          <p:nvPr/>
        </p:nvSpPr>
        <p:spPr>
          <a:xfrm flipH="1">
            <a:off x="5976001" y="2572301"/>
            <a:ext cx="2143200" cy="5718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Mô hình</a:t>
            </a:r>
            <a:endParaRPr lang="en-US" altLang="en-GB" sz="3000" b="1">
              <a:solidFill>
                <a:schemeClr val="dk1"/>
              </a:solidFill>
              <a:latin typeface="Roboto" panose="020B0704020202020204" charset="0"/>
              <a:ea typeface="Playfair Display ExtraBold" panose="020B0704020202020204"/>
              <a:cs typeface="Roboto" panose="020B0704020202020204" charset="0"/>
              <a:sym typeface="Playfair Display ExtraBold" panose="020B0704020202020204"/>
            </a:endParaRPr>
          </a:p>
        </p:txBody>
      </p:sp>
      <p:grpSp>
        <p:nvGrpSpPr>
          <p:cNvPr id="437" name="Google Shape;437;p30"/>
          <p:cNvGrpSpPr/>
          <p:nvPr/>
        </p:nvGrpSpPr>
        <p:grpSpPr>
          <a:xfrm>
            <a:off x="3663679" y="2951106"/>
            <a:ext cx="1201462" cy="1201462"/>
            <a:chOff x="3898411" y="1995974"/>
            <a:chExt cx="1347232" cy="1347232"/>
          </a:xfrm>
        </p:grpSpPr>
        <p:grpSp>
          <p:nvGrpSpPr>
            <p:cNvPr id="438" name="Google Shape;438;p30"/>
            <p:cNvGrpSpPr/>
            <p:nvPr/>
          </p:nvGrpSpPr>
          <p:grpSpPr>
            <a:xfrm rot="-899921">
              <a:off x="4022014" y="2119577"/>
              <a:ext cx="1100025" cy="1100025"/>
              <a:chOff x="283373" y="638608"/>
              <a:chExt cx="2358600" cy="2358600"/>
            </a:xfrm>
          </p:grpSpPr>
          <p:sp>
            <p:nvSpPr>
              <p:cNvPr id="439" name="Google Shape;439;p30"/>
              <p:cNvSpPr/>
              <p:nvPr/>
            </p:nvSpPr>
            <p:spPr>
              <a:xfrm rot="3599748">
                <a:off x="599383" y="954618"/>
                <a:ext cx="1726581" cy="17265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440" name="Google Shape;440;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sp>
          <p:nvSpPr>
            <p:cNvPr id="441" name="Google Shape;441;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nvGrpSpPr>
          <p:cNvPr id="442" name="Google Shape;442;p30"/>
          <p:cNvGrpSpPr/>
          <p:nvPr/>
        </p:nvGrpSpPr>
        <p:grpSpPr>
          <a:xfrm>
            <a:off x="3656497" y="2164333"/>
            <a:ext cx="1215827" cy="1215827"/>
            <a:chOff x="3890328" y="1987874"/>
            <a:chExt cx="1363340" cy="1363340"/>
          </a:xfrm>
        </p:grpSpPr>
        <p:grpSp>
          <p:nvGrpSpPr>
            <p:cNvPr id="443" name="Google Shape;443;p30"/>
            <p:cNvGrpSpPr/>
            <p:nvPr/>
          </p:nvGrpSpPr>
          <p:grpSpPr>
            <a:xfrm rot="-899921">
              <a:off x="4015410" y="2112956"/>
              <a:ext cx="1113177" cy="1113177"/>
              <a:chOff x="269239" y="624399"/>
              <a:chExt cx="2386800" cy="2386800"/>
            </a:xfrm>
          </p:grpSpPr>
          <p:sp>
            <p:nvSpPr>
              <p:cNvPr id="444" name="Google Shape;44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445" name="Google Shape;44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sp>
          <p:nvSpPr>
            <p:cNvPr id="446" name="Google Shape;44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nvGrpSpPr>
          <p:cNvPr id="447" name="Google Shape;447;p30"/>
          <p:cNvGrpSpPr/>
          <p:nvPr/>
        </p:nvGrpSpPr>
        <p:grpSpPr>
          <a:xfrm>
            <a:off x="3656497" y="1384783"/>
            <a:ext cx="1215827" cy="1215827"/>
            <a:chOff x="3890328" y="1987874"/>
            <a:chExt cx="1363340" cy="1363340"/>
          </a:xfrm>
        </p:grpSpPr>
        <p:grpSp>
          <p:nvGrpSpPr>
            <p:cNvPr id="448" name="Google Shape;448;p30"/>
            <p:cNvGrpSpPr/>
            <p:nvPr/>
          </p:nvGrpSpPr>
          <p:grpSpPr>
            <a:xfrm rot="-899921">
              <a:off x="4015410" y="2112956"/>
              <a:ext cx="1113177" cy="1113177"/>
              <a:chOff x="269239" y="624399"/>
              <a:chExt cx="2386800" cy="2386800"/>
            </a:xfrm>
          </p:grpSpPr>
          <p:sp>
            <p:nvSpPr>
              <p:cNvPr id="449" name="Google Shape;449;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450" name="Google Shape;450;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sp>
          <p:nvSpPr>
            <p:cNvPr id="451" name="Google Shape;451;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nvGrpSpPr>
          <p:cNvPr id="452" name="Google Shape;452;p30"/>
          <p:cNvGrpSpPr/>
          <p:nvPr/>
        </p:nvGrpSpPr>
        <p:grpSpPr>
          <a:xfrm>
            <a:off x="3656497" y="605233"/>
            <a:ext cx="1215827" cy="1215827"/>
            <a:chOff x="3890328" y="1987874"/>
            <a:chExt cx="1363340" cy="1363340"/>
          </a:xfrm>
        </p:grpSpPr>
        <p:grpSp>
          <p:nvGrpSpPr>
            <p:cNvPr id="453" name="Google Shape;453;p30"/>
            <p:cNvGrpSpPr/>
            <p:nvPr/>
          </p:nvGrpSpPr>
          <p:grpSpPr>
            <a:xfrm rot="-899921">
              <a:off x="4015410" y="2112956"/>
              <a:ext cx="1113177" cy="1113177"/>
              <a:chOff x="269239" y="624399"/>
              <a:chExt cx="2386800" cy="2386800"/>
            </a:xfrm>
          </p:grpSpPr>
          <p:sp>
            <p:nvSpPr>
              <p:cNvPr id="454" name="Google Shape;45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455" name="Google Shape;45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sp>
          <p:nvSpPr>
            <p:cNvPr id="456" name="Google Shape;45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cxnSp>
        <p:nvCxnSpPr>
          <p:cNvPr id="457" name="Google Shape;457;p30"/>
          <p:cNvCxnSpPr/>
          <p:nvPr/>
        </p:nvCxnSpPr>
        <p:spPr>
          <a:xfrm rot="10800000">
            <a:off x="4564975" y="121314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30"/>
          <p:cNvCxnSpPr/>
          <p:nvPr/>
        </p:nvCxnSpPr>
        <p:spPr>
          <a:xfrm rot="10800000">
            <a:off x="3721295" y="199269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30"/>
          <p:cNvCxnSpPr/>
          <p:nvPr/>
        </p:nvCxnSpPr>
        <p:spPr>
          <a:xfrm>
            <a:off x="4565125" y="277224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30"/>
          <p:cNvCxnSpPr/>
          <p:nvPr/>
        </p:nvCxnSpPr>
        <p:spPr>
          <a:xfrm rot="10800000">
            <a:off x="3721270" y="355179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0"/>
          <p:cNvCxnSpPr>
            <a:stCxn id="458" idx="6"/>
            <a:endCxn id="433" idx="3"/>
          </p:cNvCxnSpPr>
          <p:nvPr/>
        </p:nvCxnSpPr>
        <p:spPr>
          <a:xfrm>
            <a:off x="5385175" y="1213146"/>
            <a:ext cx="605100" cy="666300"/>
          </a:xfrm>
          <a:prstGeom prst="bentConnector3">
            <a:avLst>
              <a:gd name="adj1" fmla="val 50010"/>
            </a:avLst>
          </a:prstGeom>
          <a:noFill/>
          <a:ln w="9525" cap="flat" cmpd="sng">
            <a:solidFill>
              <a:schemeClr val="dk1"/>
            </a:solidFill>
            <a:prstDash val="solid"/>
            <a:round/>
            <a:headEnd type="none" w="med" len="med"/>
            <a:tailEnd type="oval" w="med" len="med"/>
          </a:ln>
        </p:spPr>
      </p:cxnSp>
      <p:cxnSp>
        <p:nvCxnSpPr>
          <p:cNvPr id="466" name="Google Shape;466;p30"/>
          <p:cNvCxnSpPr>
            <a:stCxn id="460" idx="2"/>
            <a:endCxn id="431" idx="1"/>
          </p:cNvCxnSpPr>
          <p:nvPr/>
        </p:nvCxnSpPr>
        <p:spPr>
          <a:xfrm rot="10800000">
            <a:off x="2310130" y="1879600"/>
            <a:ext cx="839470" cy="11303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467" name="Google Shape;467;p30"/>
          <p:cNvCxnSpPr>
            <a:stCxn id="462" idx="6"/>
            <a:endCxn id="435" idx="3"/>
          </p:cNvCxnSpPr>
          <p:nvPr/>
        </p:nvCxnSpPr>
        <p:spPr>
          <a:xfrm>
            <a:off x="5385175" y="2772246"/>
            <a:ext cx="590700" cy="86100"/>
          </a:xfrm>
          <a:prstGeom prst="bentConnector3">
            <a:avLst>
              <a:gd name="adj1" fmla="val 50011"/>
            </a:avLst>
          </a:prstGeom>
          <a:noFill/>
          <a:ln w="9525" cap="flat" cmpd="sng">
            <a:solidFill>
              <a:schemeClr val="dk1"/>
            </a:solidFill>
            <a:prstDash val="solid"/>
            <a:round/>
            <a:headEnd type="none" w="med" len="med"/>
            <a:tailEnd type="oval" w="med" len="med"/>
          </a:ln>
        </p:spPr>
      </p:cxnSp>
      <p:cxnSp>
        <p:nvCxnSpPr>
          <p:cNvPr id="468" name="Google Shape;468;p30"/>
          <p:cNvCxnSpPr/>
          <p:nvPr/>
        </p:nvCxnSpPr>
        <p:spPr>
          <a:xfrm rot="10800000">
            <a:off x="2476500" y="3098165"/>
            <a:ext cx="673100" cy="463550"/>
          </a:xfrm>
          <a:prstGeom prst="bentConnector3">
            <a:avLst>
              <a:gd name="adj1" fmla="val 49906"/>
            </a:avLst>
          </a:prstGeom>
          <a:noFill/>
          <a:ln w="9525" cap="flat" cmpd="sng">
            <a:solidFill>
              <a:schemeClr val="dk1"/>
            </a:solidFill>
            <a:prstDash val="solid"/>
            <a:round/>
            <a:headEnd type="none" w="med" len="med"/>
            <a:tailEnd type="oval" w="med" len="med"/>
          </a:ln>
        </p:spPr>
      </p:cxnSp>
      <p:sp>
        <p:nvSpPr>
          <p:cNvPr id="469" name="Google Shape;469;p30"/>
          <p:cNvSpPr txBox="1"/>
          <p:nvPr/>
        </p:nvSpPr>
        <p:spPr>
          <a:xfrm>
            <a:off x="3897060" y="999466"/>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5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3000" b="1">
                <a:latin typeface="Roboto" panose="020B0704020202020204" charset="0"/>
                <a:ea typeface="Roboto" panose="020B0704020202020204"/>
                <a:cs typeface="Roboto" panose="020B0704020202020204" charset="0"/>
                <a:sym typeface="Roboto" panose="020B0704020202020204"/>
              </a:rPr>
              <a:t>01</a:t>
            </a:r>
            <a:endParaRPr lang="en-GB" sz="3000" b="1">
              <a:latin typeface="Roboto" panose="020B0704020202020204" charset="0"/>
              <a:ea typeface="Roboto" panose="020B0704020202020204"/>
              <a:cs typeface="Roboto" panose="020B0704020202020204" charset="0"/>
              <a:sym typeface="Roboto" panose="020B0704020202020204"/>
            </a:endParaRPr>
          </a:p>
        </p:txBody>
      </p:sp>
      <p:sp>
        <p:nvSpPr>
          <p:cNvPr id="470" name="Google Shape;470;p30"/>
          <p:cNvSpPr txBox="1"/>
          <p:nvPr/>
        </p:nvSpPr>
        <p:spPr>
          <a:xfrm>
            <a:off x="3897060" y="1768891"/>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5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3000" b="1">
                <a:latin typeface="Roboto" panose="020B0704020202020204" charset="0"/>
                <a:ea typeface="Roboto" panose="020B0704020202020204"/>
                <a:cs typeface="Roboto" panose="020B0704020202020204" charset="0"/>
                <a:sym typeface="Roboto" panose="020B0704020202020204"/>
              </a:rPr>
              <a:t>02</a:t>
            </a:r>
            <a:endParaRPr lang="en-GB" sz="3000" b="1">
              <a:latin typeface="Roboto" panose="020B0704020202020204" charset="0"/>
              <a:ea typeface="Roboto" panose="020B0704020202020204"/>
              <a:cs typeface="Roboto" panose="020B0704020202020204" charset="0"/>
              <a:sym typeface="Roboto" panose="020B0704020202020204"/>
            </a:endParaRPr>
          </a:p>
        </p:txBody>
      </p:sp>
      <p:sp>
        <p:nvSpPr>
          <p:cNvPr id="471" name="Google Shape;471;p30"/>
          <p:cNvSpPr txBox="1"/>
          <p:nvPr/>
        </p:nvSpPr>
        <p:spPr>
          <a:xfrm>
            <a:off x="3897060" y="2547131"/>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5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3000" b="1">
                <a:latin typeface="Roboto" panose="020B0704020202020204" charset="0"/>
                <a:ea typeface="Roboto" panose="020B0704020202020204"/>
                <a:cs typeface="Roboto" panose="020B0704020202020204" charset="0"/>
                <a:sym typeface="Roboto" panose="020B0704020202020204"/>
              </a:rPr>
              <a:t>03</a:t>
            </a:r>
            <a:endParaRPr lang="en-GB" sz="3000" b="1">
              <a:latin typeface="Roboto" panose="020B0704020202020204" charset="0"/>
              <a:ea typeface="Roboto" panose="020B0704020202020204"/>
              <a:cs typeface="Roboto" panose="020B0704020202020204" charset="0"/>
              <a:sym typeface="Roboto" panose="020B0704020202020204"/>
            </a:endParaRPr>
          </a:p>
        </p:txBody>
      </p:sp>
      <p:sp>
        <p:nvSpPr>
          <p:cNvPr id="472" name="Google Shape;472;p30"/>
          <p:cNvSpPr txBox="1"/>
          <p:nvPr/>
        </p:nvSpPr>
        <p:spPr>
          <a:xfrm>
            <a:off x="3897060" y="3327991"/>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5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3000" b="1">
                <a:latin typeface="Roboto" panose="020B0704020202020204" charset="0"/>
                <a:ea typeface="Roboto" panose="020B0704020202020204"/>
                <a:cs typeface="Roboto" panose="020B0704020202020204" charset="0"/>
                <a:sym typeface="Roboto" panose="020B0704020202020204"/>
              </a:rPr>
              <a:t>04</a:t>
            </a:r>
            <a:endParaRPr lang="en-GB" sz="3000" b="1">
              <a:latin typeface="Roboto" panose="020B0704020202020204" charset="0"/>
              <a:ea typeface="Roboto" panose="020B0704020202020204"/>
              <a:cs typeface="Roboto" panose="020B0704020202020204" charset="0"/>
              <a:sym typeface="Roboto" panose="020B0704020202020204"/>
            </a:endParaRPr>
          </a:p>
        </p:txBody>
      </p:sp>
      <p:grpSp>
        <p:nvGrpSpPr>
          <p:cNvPr id="502" name="Google Shape;502;p30"/>
          <p:cNvGrpSpPr/>
          <p:nvPr/>
        </p:nvGrpSpPr>
        <p:grpSpPr>
          <a:xfrm>
            <a:off x="4813375" y="2486346"/>
            <a:ext cx="571800" cy="571800"/>
            <a:chOff x="5118175" y="3050226"/>
            <a:chExt cx="571800" cy="571800"/>
          </a:xfrm>
        </p:grpSpPr>
        <p:sp>
          <p:nvSpPr>
            <p:cNvPr id="462" name="Google Shape;462;p30"/>
            <p:cNvSpPr/>
            <p:nvPr/>
          </p:nvSpPr>
          <p:spPr>
            <a:xfrm>
              <a:off x="5118175" y="30502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nvGrpSpPr>
            <p:cNvPr id="503" name="Google Shape;503;p30"/>
            <p:cNvGrpSpPr/>
            <p:nvPr/>
          </p:nvGrpSpPr>
          <p:grpSpPr>
            <a:xfrm>
              <a:off x="5228173" y="3162039"/>
              <a:ext cx="351940" cy="348188"/>
              <a:chOff x="581525" y="3254850"/>
              <a:chExt cx="297750" cy="294575"/>
            </a:xfrm>
          </p:grpSpPr>
          <p:sp>
            <p:nvSpPr>
              <p:cNvPr id="504" name="Google Shape;504;p3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05" name="Google Shape;505;p3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06" name="Google Shape;506;p3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grpSp>
        <p:nvGrpSpPr>
          <p:cNvPr id="507" name="Google Shape;507;p30"/>
          <p:cNvGrpSpPr/>
          <p:nvPr/>
        </p:nvGrpSpPr>
        <p:grpSpPr>
          <a:xfrm>
            <a:off x="3149350" y="3265896"/>
            <a:ext cx="571800" cy="571800"/>
            <a:chOff x="3454150" y="3829776"/>
            <a:chExt cx="571800" cy="571800"/>
          </a:xfrm>
        </p:grpSpPr>
        <p:sp>
          <p:nvSpPr>
            <p:cNvPr id="464" name="Google Shape;464;p30"/>
            <p:cNvSpPr/>
            <p:nvPr/>
          </p:nvSpPr>
          <p:spPr>
            <a:xfrm>
              <a:off x="3454150" y="38297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nvGrpSpPr>
            <p:cNvPr id="508" name="Google Shape;508;p30"/>
            <p:cNvGrpSpPr/>
            <p:nvPr/>
          </p:nvGrpSpPr>
          <p:grpSpPr>
            <a:xfrm>
              <a:off x="3582254" y="3941139"/>
              <a:ext cx="350995" cy="349133"/>
              <a:chOff x="2404875" y="3955825"/>
              <a:chExt cx="296950" cy="295375"/>
            </a:xfrm>
          </p:grpSpPr>
          <p:sp>
            <p:nvSpPr>
              <p:cNvPr id="509" name="Google Shape;509;p3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0" name="Google Shape;510;p3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1" name="Google Shape;511;p3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2" name="Google Shape;512;p3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grpSp>
        <p:nvGrpSpPr>
          <p:cNvPr id="513" name="Google Shape;513;p30"/>
          <p:cNvGrpSpPr/>
          <p:nvPr/>
        </p:nvGrpSpPr>
        <p:grpSpPr>
          <a:xfrm>
            <a:off x="3149350" y="1706796"/>
            <a:ext cx="571800" cy="571800"/>
            <a:chOff x="3454150" y="2270676"/>
            <a:chExt cx="571800" cy="571800"/>
          </a:xfrm>
        </p:grpSpPr>
        <p:sp>
          <p:nvSpPr>
            <p:cNvPr id="460" name="Google Shape;460;p30"/>
            <p:cNvSpPr/>
            <p:nvPr/>
          </p:nvSpPr>
          <p:spPr>
            <a:xfrm>
              <a:off x="3454150" y="22706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nvGrpSpPr>
            <p:cNvPr id="514" name="Google Shape;514;p30"/>
            <p:cNvGrpSpPr/>
            <p:nvPr/>
          </p:nvGrpSpPr>
          <p:grpSpPr>
            <a:xfrm>
              <a:off x="3564151" y="2381095"/>
              <a:ext cx="351941" cy="350995"/>
              <a:chOff x="944600" y="3981825"/>
              <a:chExt cx="297750" cy="296950"/>
            </a:xfrm>
          </p:grpSpPr>
          <p:sp>
            <p:nvSpPr>
              <p:cNvPr id="515" name="Google Shape;515;p3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6" name="Google Shape;516;p3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7" name="Google Shape;517;p3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18" name="Google Shape;518;p3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grpSp>
        <p:nvGrpSpPr>
          <p:cNvPr id="519" name="Google Shape;519;p30"/>
          <p:cNvGrpSpPr/>
          <p:nvPr/>
        </p:nvGrpSpPr>
        <p:grpSpPr>
          <a:xfrm>
            <a:off x="4813375" y="927246"/>
            <a:ext cx="571800" cy="571800"/>
            <a:chOff x="5118175" y="1491126"/>
            <a:chExt cx="571800" cy="571800"/>
          </a:xfrm>
        </p:grpSpPr>
        <p:sp>
          <p:nvSpPr>
            <p:cNvPr id="458" name="Google Shape;458;p30"/>
            <p:cNvSpPr/>
            <p:nvPr/>
          </p:nvSpPr>
          <p:spPr>
            <a:xfrm>
              <a:off x="5118175" y="14911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nvGrpSpPr>
            <p:cNvPr id="520" name="Google Shape;520;p30"/>
            <p:cNvGrpSpPr/>
            <p:nvPr/>
          </p:nvGrpSpPr>
          <p:grpSpPr>
            <a:xfrm>
              <a:off x="5227185" y="1602573"/>
              <a:ext cx="353802" cy="348926"/>
              <a:chOff x="2034675" y="3617925"/>
              <a:chExt cx="299325" cy="295200"/>
            </a:xfrm>
          </p:grpSpPr>
          <p:sp>
            <p:nvSpPr>
              <p:cNvPr id="521" name="Google Shape;521;p3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22" name="Google Shape;522;p3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23" name="Google Shape;523;p3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24" name="Google Shape;524;p3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525" name="Google Shape;525;p3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panose="020B0704020202020204" charset="0"/>
                  <a:cs typeface="Roboto" panose="020B0704020202020204" charset="0"/>
                </a:endParaRPr>
              </a:p>
            </p:txBody>
          </p:sp>
        </p:grpSp>
      </p:grpSp>
      <p:sp>
        <p:nvSpPr>
          <p:cNvPr id="17" name="Google Shape;433;p30"/>
          <p:cNvSpPr txBox="1"/>
          <p:nvPr/>
        </p:nvSpPr>
        <p:spPr>
          <a:xfrm flipH="1">
            <a:off x="5975985" y="3651885"/>
            <a:ext cx="2959735" cy="5715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3000">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rPr>
              <a:t>Hướng cải thiện và phát triển</a:t>
            </a:r>
            <a:endParaRPr sz="3000">
              <a:solidFill>
                <a:schemeClr val="dk1"/>
              </a:solidFill>
              <a:latin typeface="Roboto" panose="020B0704020202020204"/>
              <a:ea typeface="Roboto" panose="020B0704020202020204"/>
              <a:cs typeface="Roboto" panose="020B0704020202020204"/>
              <a:sym typeface="Roboto" panose="020B0704020202020204"/>
            </a:endParaRPr>
          </a:p>
        </p:txBody>
      </p:sp>
      <p:grpSp>
        <p:nvGrpSpPr>
          <p:cNvPr id="18" name="Google Shape;452;p30"/>
          <p:cNvGrpSpPr/>
          <p:nvPr/>
        </p:nvGrpSpPr>
        <p:grpSpPr>
          <a:xfrm>
            <a:off x="3656497" y="3707208"/>
            <a:ext cx="1215827" cy="1215827"/>
            <a:chOff x="3890328" y="1987874"/>
            <a:chExt cx="1363340" cy="1363340"/>
          </a:xfrm>
        </p:grpSpPr>
        <p:grpSp>
          <p:nvGrpSpPr>
            <p:cNvPr id="19" name="Google Shape;453;p30"/>
            <p:cNvGrpSpPr/>
            <p:nvPr/>
          </p:nvGrpSpPr>
          <p:grpSpPr>
            <a:xfrm rot="-899921">
              <a:off x="4015410" y="2112956"/>
              <a:ext cx="1113177" cy="1113177"/>
              <a:chOff x="269239" y="624399"/>
              <a:chExt cx="2386800" cy="2386800"/>
            </a:xfrm>
          </p:grpSpPr>
          <p:sp>
            <p:nvSpPr>
              <p:cNvPr id="31" name="Google Shape;454;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sp>
            <p:nvSpPr>
              <p:cNvPr id="32" name="Google Shape;455;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sp>
          <p:nvSpPr>
            <p:cNvPr id="33" name="Google Shape;456;p30"/>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b="1">
                <a:latin typeface="Roboto" panose="020B0704020202020204" charset="0"/>
                <a:cs typeface="Roboto" panose="020B0704020202020204" charset="0"/>
              </a:endParaRPr>
            </a:p>
          </p:txBody>
        </p:sp>
      </p:grpSp>
      <p:cxnSp>
        <p:nvCxnSpPr>
          <p:cNvPr id="35" name="Google Shape;457;p30"/>
          <p:cNvCxnSpPr/>
          <p:nvPr/>
        </p:nvCxnSpPr>
        <p:spPr>
          <a:xfrm rot="10800000">
            <a:off x="4564975" y="4315121"/>
            <a:ext cx="248400" cy="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465;p30"/>
          <p:cNvCxnSpPr/>
          <p:nvPr/>
        </p:nvCxnSpPr>
        <p:spPr>
          <a:xfrm flipV="1">
            <a:off x="5281295" y="3942080"/>
            <a:ext cx="563880" cy="394335"/>
          </a:xfrm>
          <a:prstGeom prst="bentConnector3">
            <a:avLst>
              <a:gd name="adj1" fmla="val 50113"/>
            </a:avLst>
          </a:prstGeom>
          <a:noFill/>
          <a:ln w="9525" cap="flat" cmpd="sng">
            <a:solidFill>
              <a:schemeClr val="dk1"/>
            </a:solidFill>
            <a:prstDash val="solid"/>
            <a:round/>
            <a:headEnd type="none" w="med" len="med"/>
            <a:tailEnd type="oval" w="med" len="med"/>
          </a:ln>
        </p:spPr>
      </p:cxnSp>
      <p:sp>
        <p:nvSpPr>
          <p:cNvPr id="37" name="Google Shape;469;p30"/>
          <p:cNvSpPr txBox="1"/>
          <p:nvPr/>
        </p:nvSpPr>
        <p:spPr>
          <a:xfrm>
            <a:off x="3897060" y="4101441"/>
            <a:ext cx="734700" cy="447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5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3000" b="1">
                <a:latin typeface="Roboto" panose="020B0704020202020204" charset="0"/>
                <a:ea typeface="Roboto" panose="020B0704020202020204"/>
                <a:cs typeface="Roboto" panose="020B0704020202020204" charset="0"/>
                <a:sym typeface="Roboto" panose="020B0704020202020204"/>
              </a:rPr>
              <a:t>0</a:t>
            </a:r>
            <a:r>
              <a:rPr lang="en-US" altLang="en-GB" sz="3000" b="1">
                <a:latin typeface="Roboto" panose="020B0704020202020204" charset="0"/>
                <a:ea typeface="Roboto" panose="020B0704020202020204"/>
                <a:cs typeface="Roboto" panose="020B0704020202020204" charset="0"/>
                <a:sym typeface="Roboto" panose="020B0704020202020204"/>
              </a:rPr>
              <a:t>5</a:t>
            </a:r>
            <a:endParaRPr lang="en-US" altLang="en-GB" sz="3000" b="1">
              <a:latin typeface="Roboto" panose="020B0704020202020204" charset="0"/>
              <a:ea typeface="Roboto" panose="020B0704020202020204"/>
              <a:cs typeface="Roboto" panose="020B0704020202020204" charset="0"/>
              <a:sym typeface="Roboto" panose="020B0704020202020204"/>
            </a:endParaRPr>
          </a:p>
        </p:txBody>
      </p:sp>
      <p:grpSp>
        <p:nvGrpSpPr>
          <p:cNvPr id="379" name="Google Shape;379;p28"/>
          <p:cNvGrpSpPr/>
          <p:nvPr/>
        </p:nvGrpSpPr>
        <p:grpSpPr>
          <a:xfrm>
            <a:off x="4819650" y="4006215"/>
            <a:ext cx="565785" cy="632460"/>
            <a:chOff x="5729700" y="1422200"/>
            <a:chExt cx="858900" cy="858900"/>
          </a:xfrm>
        </p:grpSpPr>
        <p:sp>
          <p:nvSpPr>
            <p:cNvPr id="380" name="Google Shape;380;p28"/>
            <p:cNvSpPr/>
            <p:nvPr/>
          </p:nvSpPr>
          <p:spPr>
            <a:xfrm>
              <a:off x="5729700" y="1422200"/>
              <a:ext cx="858900" cy="8589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381" name="Google Shape;381;p28"/>
            <p:cNvGrpSpPr/>
            <p:nvPr/>
          </p:nvGrpSpPr>
          <p:grpSpPr>
            <a:xfrm>
              <a:off x="5953191" y="1648941"/>
              <a:ext cx="411905" cy="405420"/>
              <a:chOff x="2404875" y="3592725"/>
              <a:chExt cx="298525" cy="293825"/>
            </a:xfrm>
          </p:grpSpPr>
          <p:sp>
            <p:nvSpPr>
              <p:cNvPr id="382" name="Google Shape;382;p2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3" name="Google Shape;383;p2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4" name="Google Shape;384;p2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97" name="Shape 597"/>
        <p:cNvGrpSpPr/>
        <p:nvPr/>
      </p:nvGrpSpPr>
      <p:grpSpPr>
        <a:xfrm>
          <a:off x="0" y="0"/>
          <a:ext cx="0" cy="0"/>
          <a:chOff x="0" y="0"/>
          <a:chExt cx="0" cy="0"/>
        </a:xfrm>
      </p:grpSpPr>
      <p:grpSp>
        <p:nvGrpSpPr>
          <p:cNvPr id="598" name="Google Shape;598;p34"/>
          <p:cNvGrpSpPr/>
          <p:nvPr/>
        </p:nvGrpSpPr>
        <p:grpSpPr>
          <a:xfrm>
            <a:off x="4334405" y="2901587"/>
            <a:ext cx="475200" cy="475200"/>
            <a:chOff x="4334405" y="2901587"/>
            <a:chExt cx="475200" cy="475200"/>
          </a:xfrm>
        </p:grpSpPr>
        <p:sp>
          <p:nvSpPr>
            <p:cNvPr id="599" name="Google Shape;599;p34"/>
            <p:cNvSpPr/>
            <p:nvPr/>
          </p:nvSpPr>
          <p:spPr>
            <a:xfrm>
              <a:off x="4334405"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0" name="Google Shape;600;p34"/>
            <p:cNvGrpSpPr/>
            <p:nvPr/>
          </p:nvGrpSpPr>
          <p:grpSpPr>
            <a:xfrm>
              <a:off x="4452487" y="3019702"/>
              <a:ext cx="238971" cy="238971"/>
              <a:chOff x="1379798" y="1723250"/>
              <a:chExt cx="397887" cy="397887"/>
            </a:xfrm>
          </p:grpSpPr>
          <p:sp>
            <p:nvSpPr>
              <p:cNvPr id="601" name="Google Shape;601;p3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06" name="Google Shape;606;p34"/>
          <p:cNvSpPr txBox="1"/>
          <p:nvPr>
            <p:ph type="title"/>
          </p:nvPr>
        </p:nvSpPr>
        <p:spPr>
          <a:xfrm>
            <a:off x="1482090" y="566420"/>
            <a:ext cx="6534785" cy="704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4500"/>
              <a:t>Cảm ơn thầy và các bạn đã lắng nghe</a:t>
            </a:r>
            <a:endParaRPr lang="en-US" altLang="en-GB" sz="4500"/>
          </a:p>
        </p:txBody>
      </p:sp>
      <p:grpSp>
        <p:nvGrpSpPr>
          <p:cNvPr id="613" name="Google Shape;613;p34"/>
          <p:cNvGrpSpPr/>
          <p:nvPr/>
        </p:nvGrpSpPr>
        <p:grpSpPr>
          <a:xfrm rot="5400000">
            <a:off x="374513" y="4120620"/>
            <a:ext cx="677400" cy="289350"/>
            <a:chOff x="8682125" y="394825"/>
            <a:chExt cx="677400" cy="289350"/>
          </a:xfrm>
        </p:grpSpPr>
        <p:sp>
          <p:nvSpPr>
            <p:cNvPr id="614" name="Google Shape;614;p34"/>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4"/>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4"/>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4"/>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4"/>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4"/>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4"/>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4"/>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 name="Google Shape;622;p34"/>
          <p:cNvGrpSpPr/>
          <p:nvPr/>
        </p:nvGrpSpPr>
        <p:grpSpPr>
          <a:xfrm>
            <a:off x="3638330" y="2901587"/>
            <a:ext cx="475200" cy="475200"/>
            <a:chOff x="3638330" y="2901587"/>
            <a:chExt cx="475200" cy="475200"/>
          </a:xfrm>
        </p:grpSpPr>
        <p:sp>
          <p:nvSpPr>
            <p:cNvPr id="623" name="Google Shape;623;p34"/>
            <p:cNvSpPr/>
            <p:nvPr/>
          </p:nvSpPr>
          <p:spPr>
            <a:xfrm>
              <a:off x="3638330" y="2901587"/>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4" name="Google Shape;624;p34"/>
            <p:cNvGrpSpPr/>
            <p:nvPr/>
          </p:nvGrpSpPr>
          <p:grpSpPr>
            <a:xfrm>
              <a:off x="3756405" y="3019702"/>
              <a:ext cx="238983" cy="238971"/>
              <a:chOff x="266768" y="1721375"/>
              <a:chExt cx="397907" cy="397887"/>
            </a:xfrm>
          </p:grpSpPr>
          <p:sp>
            <p:nvSpPr>
              <p:cNvPr id="625" name="Google Shape;62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27" name="Google Shape;627;p34"/>
          <p:cNvGrpSpPr/>
          <p:nvPr/>
        </p:nvGrpSpPr>
        <p:grpSpPr>
          <a:xfrm>
            <a:off x="5030481" y="2901506"/>
            <a:ext cx="475200" cy="475200"/>
            <a:chOff x="5030481" y="2901506"/>
            <a:chExt cx="475200" cy="475200"/>
          </a:xfrm>
        </p:grpSpPr>
        <p:sp>
          <p:nvSpPr>
            <p:cNvPr id="628" name="Google Shape;628;p34"/>
            <p:cNvSpPr/>
            <p:nvPr/>
          </p:nvSpPr>
          <p:spPr>
            <a:xfrm>
              <a:off x="5030481" y="2901506"/>
              <a:ext cx="475200" cy="47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9" name="Google Shape;629;p34"/>
            <p:cNvGrpSpPr/>
            <p:nvPr/>
          </p:nvGrpSpPr>
          <p:grpSpPr>
            <a:xfrm>
              <a:off x="5148602" y="3019621"/>
              <a:ext cx="238958" cy="238971"/>
              <a:chOff x="864491" y="1723250"/>
              <a:chExt cx="397866" cy="397887"/>
            </a:xfrm>
          </p:grpSpPr>
          <p:sp>
            <p:nvSpPr>
              <p:cNvPr id="630" name="Google Shape;630;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100" name="Picture Placeholder 99"/>
          <p:cNvPicPr/>
          <p:nvPr>
            <p:ph type="pic" idx="2"/>
          </p:nvPr>
        </p:nvPicPr>
        <p:blipFill>
          <a:blip r:embed="rId1"/>
          <a:stretch>
            <a:fillRect/>
          </a:stretch>
        </p:blipFill>
        <p:spPr>
          <a:xfrm>
            <a:off x="635" y="0"/>
            <a:ext cx="9143365" cy="51435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5"/>
          <p:cNvSpPr txBox="1"/>
          <p:nvPr>
            <p:ph type="title"/>
          </p:nvPr>
        </p:nvSpPr>
        <p:spPr>
          <a:xfrm>
            <a:off x="768340" y="4301285"/>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Tổng quan </a:t>
            </a:r>
            <a:endParaRPr lang="en-US" altLang="en-GB"/>
          </a:p>
        </p:txBody>
      </p:sp>
      <p:sp>
        <p:nvSpPr>
          <p:cNvPr id="215" name="Google Shape;215;p25"/>
          <p:cNvSpPr txBox="1"/>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grpSp>
        <p:nvGrpSpPr>
          <p:cNvPr id="217" name="Google Shape;217;p25"/>
          <p:cNvGrpSpPr/>
          <p:nvPr/>
        </p:nvGrpSpPr>
        <p:grpSpPr>
          <a:xfrm>
            <a:off x="5109455" y="57978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26"/>
          <p:cNvSpPr txBox="1"/>
          <p:nvPr>
            <p:ph type="title"/>
          </p:nvPr>
        </p:nvSpPr>
        <p:spPr>
          <a:xfrm>
            <a:off x="275500" y="154195"/>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What is FKD ?</a:t>
            </a:r>
            <a:endParaRPr lang="en-US" altLang="en-GB"/>
          </a:p>
        </p:txBody>
      </p:sp>
      <p:sp>
        <p:nvSpPr>
          <p:cNvPr id="261" name="Google Shape;261;p26"/>
          <p:cNvSpPr txBox="1"/>
          <p:nvPr>
            <p:ph type="subTitle" idx="1"/>
          </p:nvPr>
        </p:nvSpPr>
        <p:spPr>
          <a:xfrm>
            <a:off x="161925" y="844550"/>
            <a:ext cx="3913505" cy="34537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600"/>
              <a:t>Các điểm chính trên khuôn mặt là những vùng quan trọng trên khuôn mặt. Có thể đánh giá nét mặt và cảm xúc của một người </a:t>
            </a:r>
            <a:endParaRPr lang="en-US" altLang="en-GB" sz="1600"/>
          </a:p>
          <a:p>
            <a:pPr marL="0" lvl="0" indent="0" algn="l" rtl="0">
              <a:spcBef>
                <a:spcPts val="0"/>
              </a:spcBef>
              <a:spcAft>
                <a:spcPts val="0"/>
              </a:spcAft>
              <a:buNone/>
            </a:pPr>
            <a:endParaRPr lang="en-US" altLang="en-GB" sz="1600"/>
          </a:p>
          <a:p>
            <a:pPr marL="0" lvl="0" indent="0" algn="l" rtl="0">
              <a:spcBef>
                <a:spcPts val="0"/>
              </a:spcBef>
              <a:spcAft>
                <a:spcPts val="0"/>
              </a:spcAft>
              <a:buNone/>
            </a:pPr>
            <a:r>
              <a:rPr lang="en-US" sz="1600"/>
              <a:t>Phát hiện các điểm chính  trên khuôn mặt là tìm ra khuôn mặt và các điểm chính trong một khuôn mặt nhất định</a:t>
            </a:r>
            <a:r>
              <a:rPr lang="en-US" sz="1600"/>
              <a:t> </a:t>
            </a:r>
            <a:endParaRPr lang="en-US" sz="1600"/>
          </a:p>
          <a:p>
            <a:pPr marL="0" lvl="0" indent="0" algn="l" rtl="0">
              <a:spcBef>
                <a:spcPts val="0"/>
              </a:spcBef>
              <a:spcAft>
                <a:spcPts val="0"/>
              </a:spcAft>
              <a:buNone/>
            </a:pPr>
            <a:endParaRPr lang="en-US" sz="1600"/>
          </a:p>
          <a:p>
            <a:pPr marL="0" lvl="0" indent="0" algn="l" rtl="0">
              <a:spcBef>
                <a:spcPts val="0"/>
              </a:spcBef>
              <a:spcAft>
                <a:spcPts val="0"/>
              </a:spcAft>
              <a:buNone/>
            </a:pPr>
            <a:r>
              <a:rPr sz="1600"/>
              <a:t>Mục tiêu của chúng t</a:t>
            </a:r>
            <a:r>
              <a:rPr lang="en-US" sz="1600"/>
              <a:t>a</a:t>
            </a:r>
            <a:r>
              <a:rPr sz="1600"/>
              <a:t> là xác định vị trí 15 bộ điểm chính trên khuôn mặt khi đưa ra một hình ảnh</a:t>
            </a:r>
            <a:r>
              <a:rPr lang="en-US" sz="1600"/>
              <a:t> có chứa</a:t>
            </a:r>
            <a:r>
              <a:rPr sz="1600"/>
              <a:t> khuôn mặt</a:t>
            </a:r>
            <a:endParaRPr sz="1600"/>
          </a:p>
          <a:p>
            <a:pPr marL="0" lvl="0" indent="0" algn="l" rtl="0">
              <a:spcBef>
                <a:spcPts val="0"/>
              </a:spcBef>
              <a:spcAft>
                <a:spcPts val="0"/>
              </a:spcAft>
              <a:buNone/>
            </a:pPr>
            <a:endParaRPr lang="en-GB" sz="1600"/>
          </a:p>
        </p:txBody>
      </p:sp>
      <p:cxnSp>
        <p:nvCxnSpPr>
          <p:cNvPr id="262" name="Google Shape;262;p26"/>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68" name="Google Shape;268;p26"/>
          <p:cNvGrpSpPr/>
          <p:nvPr/>
        </p:nvGrpSpPr>
        <p:grpSpPr>
          <a:xfrm>
            <a:off x="5855930" y="154149"/>
            <a:ext cx="2582400" cy="289350"/>
            <a:chOff x="6967625" y="394825"/>
            <a:chExt cx="2582400" cy="289350"/>
          </a:xfrm>
        </p:grpSpPr>
        <p:sp>
          <p:nvSpPr>
            <p:cNvPr id="269" name="Google Shape;269;p2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2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4508500" y="581660"/>
            <a:ext cx="4469130" cy="3839845"/>
          </a:xfrm>
          <a:prstGeom prst="rect">
            <a:avLst/>
          </a:prstGeom>
        </p:spPr>
      </p:pic>
      <p:pic>
        <p:nvPicPr>
          <p:cNvPr id="3" name="Picture Placeholder 2"/>
          <p:cNvPicPr>
            <a:picLocks noChangeAspect="1"/>
          </p:cNvPicPr>
          <p:nvPr>
            <p:ph type="pic" idx="2"/>
          </p:nvPr>
        </p:nvPicPr>
        <p:blipFill>
          <a:blip r:embed="rId2"/>
          <a:stretch>
            <a:fillRect/>
          </a:stretch>
        </p:blipFill>
        <p:spPr>
          <a:xfrm>
            <a:off x="4508500" y="590550"/>
            <a:ext cx="4547235" cy="3984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sndAc>
          <p:stSnd>
            <p:snd r:embed="rId3" name="explode.wav"/>
          </p:stSnd>
        </p:sndAc>
      </p:transition>
    </mc:Choice>
    <mc:Fallback>
      <p:transition>
        <p:sndAc>
          <p:stSnd>
            <p:snd r:embed="rId3"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box(in)">
                                      <p:cBhvr>
                                        <p:cTn id="7" dur="20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61"/>
                                        </p:tgtEl>
                                        <p:attrNameLst>
                                          <p:attrName>style.visibility</p:attrName>
                                        </p:attrNameLst>
                                      </p:cBhvr>
                                      <p:to>
                                        <p:strVal val="visible"/>
                                      </p:to>
                                    </p:set>
                                    <p:animEffect transition="in" filter="diamond(in)">
                                      <p:cBhvr>
                                        <p:cTn id="22" dur="2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60" grpId="1"/>
      <p:bldP spid="2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419010" y="132605"/>
            <a:ext cx="3852000" cy="705000"/>
          </a:xfrm>
        </p:spPr>
        <p:txBody>
          <a:bodyPr/>
          <a:p>
            <a:r>
              <a:rPr lang="en-US" sz="5000"/>
              <a:t>Thách thức</a:t>
            </a:r>
            <a:endParaRPr lang="en-US" sz="5000"/>
          </a:p>
        </p:txBody>
      </p:sp>
      <p:sp>
        <p:nvSpPr>
          <p:cNvPr id="6" name="Subtitle 5"/>
          <p:cNvSpPr/>
          <p:nvPr>
            <p:ph type="subTitle" idx="1"/>
          </p:nvPr>
        </p:nvSpPr>
        <p:spPr>
          <a:xfrm>
            <a:off x="419100" y="1078230"/>
            <a:ext cx="7671435" cy="1213485"/>
          </a:xfrm>
        </p:spPr>
        <p:txBody>
          <a:bodyPr/>
          <a:p>
            <a:r>
              <a:rPr lang="en-US" sz="3000"/>
              <a:t>Đặc điểm khuôn mặt khác nhau</a:t>
            </a:r>
            <a:endParaRPr lang="en-US" sz="3000"/>
          </a:p>
          <a:p>
            <a:pPr marL="158750" indent="0">
              <a:buNone/>
            </a:pPr>
            <a:r>
              <a:rPr lang="en-US" sz="2000">
                <a:sym typeface="+mn-ea"/>
              </a:rPr>
              <a:t>Tỷ lệ ai đó đi xung quanh trông giống hệt bạn, chỉ là 1/1 nghìn tỷ</a:t>
            </a:r>
            <a:endParaRPr lang="en-US" sz="2000">
              <a:sym typeface="+mn-ea"/>
            </a:endParaRPr>
          </a:p>
          <a:p>
            <a:pPr marL="158750" indent="0">
              <a:buNone/>
            </a:pPr>
            <a:r>
              <a:rPr lang="en-US" sz="2000">
                <a:sym typeface="+mn-ea"/>
              </a:rPr>
              <a:t>1/135 khả năng tồn tại một cặp doppelgänger hoàn chỉnh .</a:t>
            </a:r>
            <a:endParaRPr lang="en-US" sz="2000"/>
          </a:p>
          <a:p>
            <a:pPr marL="158750" indent="0">
              <a:buNone/>
            </a:pPr>
            <a:endParaRPr lang="en-US" sz="1600"/>
          </a:p>
          <a:p>
            <a:pPr marL="158750" indent="0">
              <a:buNone/>
            </a:pPr>
            <a:endParaRPr lang="en-US"/>
          </a:p>
          <a:p>
            <a:pPr marL="158750" indent="0">
              <a:buNone/>
            </a:pPr>
            <a:endParaRPr lang="en-US"/>
          </a:p>
          <a:p>
            <a:endParaRPr lang="en-US"/>
          </a:p>
          <a:p>
            <a:endParaRPr lang="en-US"/>
          </a:p>
        </p:txBody>
      </p:sp>
      <p:sp>
        <p:nvSpPr>
          <p:cNvPr id="2" name="Subtitle 5"/>
          <p:cNvSpPr/>
          <p:nvPr/>
        </p:nvSpPr>
        <p:spPr>
          <a:xfrm>
            <a:off x="419100" y="2071370"/>
            <a:ext cx="7702550" cy="14592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pPr marL="158750" indent="0">
              <a:buNone/>
            </a:pPr>
            <a:endParaRPr lang="en-US" sz="1600"/>
          </a:p>
          <a:p>
            <a:r>
              <a:rPr lang="en-US" sz="3000"/>
              <a:t>Real time</a:t>
            </a:r>
            <a:endParaRPr lang="en-US" sz="3000"/>
          </a:p>
          <a:p>
            <a:pPr marL="158750" indent="0">
              <a:buNone/>
            </a:pPr>
            <a:r>
              <a:rPr lang="en-US" sz="2000">
                <a:sym typeface="+mn-ea"/>
              </a:rPr>
              <a:t>Nếu chúng ta muốn ứng dụng cho thiết bị di động thời gian thực, chúng tôi phải hoàn thành quá trình phát hiện trong vòng vài giây </a:t>
            </a:r>
            <a:endParaRPr lang="en-US" sz="2000">
              <a:sym typeface="+mn-ea"/>
            </a:endParaRPr>
          </a:p>
          <a:p>
            <a:pPr marL="158750" indent="0">
              <a:buNone/>
            </a:pPr>
            <a:endParaRPr lang="en-US" sz="2000"/>
          </a:p>
          <a:p>
            <a:pPr marL="158750" indent="0">
              <a:buNone/>
            </a:pPr>
            <a:endParaRPr lang="en-US"/>
          </a:p>
          <a:p>
            <a:pPr marL="158750" indent="0">
              <a:buNone/>
            </a:pPr>
            <a:endParaRPr lang="en-US"/>
          </a:p>
          <a:p>
            <a:endParaRPr lang="en-US"/>
          </a:p>
          <a:p>
            <a:endParaRPr lang="en-US"/>
          </a:p>
        </p:txBody>
      </p:sp>
      <p:sp>
        <p:nvSpPr>
          <p:cNvPr id="3" name="Subtitle 5"/>
          <p:cNvSpPr/>
          <p:nvPr/>
        </p:nvSpPr>
        <p:spPr>
          <a:xfrm>
            <a:off x="419100" y="3388360"/>
            <a:ext cx="7702550" cy="14795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pPr marL="158750" indent="0">
              <a:buNone/>
            </a:pPr>
            <a:endParaRPr lang="en-US" sz="1600"/>
          </a:p>
          <a:p>
            <a:r>
              <a:rPr lang="en-US" sz="3000"/>
              <a:t>Những yếu tố khách quan</a:t>
            </a:r>
            <a:endParaRPr lang="en-US" sz="3000"/>
          </a:p>
          <a:p>
            <a:pPr marL="158750" indent="0">
              <a:buNone/>
            </a:pPr>
            <a:r>
              <a:rPr lang="en-US" sz="2000"/>
              <a:t>Ánh sáng, độ tương phản, nhiễu, màu da,</a:t>
            </a:r>
            <a:r>
              <a:rPr lang="en-US"/>
              <a:t>...</a:t>
            </a:r>
            <a:endParaRPr lang="en-US" sz="1600"/>
          </a:p>
          <a:p>
            <a:pPr marL="158750" indent="0">
              <a:buNone/>
            </a:pPr>
            <a:endParaRPr lang="en-US"/>
          </a:p>
          <a:p>
            <a:pPr marL="158750" indent="0">
              <a:buNone/>
            </a:pPr>
            <a:endParaRPr lang="en-US"/>
          </a:p>
          <a:p>
            <a:endParaRPr lang="en-US"/>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2" grpId="0"/>
      <p:bldP spid="2"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2811055" y="206900"/>
            <a:ext cx="3852000" cy="705000"/>
          </a:xfrm>
        </p:spPr>
        <p:txBody>
          <a:bodyPr/>
          <a:p>
            <a:r>
              <a:rPr lang="en-US" sz="5000"/>
              <a:t>Thực hiện </a:t>
            </a:r>
            <a:endParaRPr lang="en-US" sz="5000"/>
          </a:p>
        </p:txBody>
      </p:sp>
      <p:sp>
        <p:nvSpPr>
          <p:cNvPr id="4" name="Subtitle 3"/>
          <p:cNvSpPr/>
          <p:nvPr>
            <p:ph type="subTitle" idx="1"/>
          </p:nvPr>
        </p:nvSpPr>
        <p:spPr>
          <a:xfrm>
            <a:off x="288925" y="1598930"/>
            <a:ext cx="4842510" cy="2623820"/>
          </a:xfrm>
        </p:spPr>
        <p:txBody>
          <a:bodyPr/>
          <a:p>
            <a:r>
              <a:rPr lang="en-US" sz="3000"/>
              <a:t>Phương pháp</a:t>
            </a:r>
            <a:endParaRPr lang="en-US" sz="3000"/>
          </a:p>
          <a:p>
            <a:pPr marL="158750" indent="0">
              <a:buNone/>
            </a:pPr>
            <a:r>
              <a:rPr lang="en-US" sz="2000" b="1">
                <a:sym typeface="+mn-ea"/>
              </a:rPr>
              <a:t>     Convolutional Neutral Network(CNN)</a:t>
            </a:r>
            <a:endParaRPr lang="en-US" sz="2000">
              <a:sym typeface="+mn-ea"/>
            </a:endParaRPr>
          </a:p>
          <a:p>
            <a:pPr marL="158750" indent="0">
              <a:buNone/>
            </a:pPr>
            <a:r>
              <a:rPr lang="en-US" sz="2000" b="1">
                <a:sym typeface="+mn-ea"/>
              </a:rPr>
              <a:t>     Haar Cascade</a:t>
            </a:r>
            <a:r>
              <a:rPr lang="en-US" sz="2000">
                <a:sym typeface="+mn-ea"/>
              </a:rPr>
              <a:t> </a:t>
            </a:r>
            <a:endParaRPr lang="en-US" sz="2000"/>
          </a:p>
          <a:p>
            <a:pPr marL="158750" indent="0">
              <a:buNone/>
            </a:pPr>
            <a:r>
              <a:rPr lang="en-US" sz="2000"/>
              <a:t> </a:t>
            </a:r>
            <a:endParaRPr lang="en-US" sz="2000"/>
          </a:p>
          <a:p>
            <a:pPr marL="158750" indent="0">
              <a:buNone/>
            </a:pPr>
            <a:endParaRPr lang="en-US"/>
          </a:p>
          <a:p>
            <a:pPr marL="158750" indent="0">
              <a:buNone/>
            </a:pPr>
            <a:endParaRPr lang="en-US"/>
          </a:p>
          <a:p>
            <a:endParaRPr lang="en-US"/>
          </a:p>
          <a:p>
            <a:endParaRPr lang="en-US"/>
          </a:p>
          <a:p>
            <a:pPr marL="158750" indent="0">
              <a:buNone/>
            </a:pPr>
            <a:endParaRPr lang="en-US"/>
          </a:p>
          <a:p>
            <a:endParaRPr lang="en-US"/>
          </a:p>
        </p:txBody>
      </p:sp>
      <p:sp>
        <p:nvSpPr>
          <p:cNvPr id="6" name="Subtitle 3"/>
          <p:cNvSpPr/>
          <p:nvPr/>
        </p:nvSpPr>
        <p:spPr>
          <a:xfrm>
            <a:off x="5229860" y="1089025"/>
            <a:ext cx="3285490" cy="36436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1pPr>
            <a:lvl2pPr marL="914400" marR="0" lvl="1" indent="-298450" algn="ctr" rtl="0">
              <a:lnSpc>
                <a:spcPct val="100000"/>
              </a:lnSpc>
              <a:spcBef>
                <a:spcPts val="0"/>
              </a:spcBef>
              <a:spcAft>
                <a:spcPts val="0"/>
              </a:spcAft>
              <a:buClr>
                <a:srgbClr val="E76A28"/>
              </a:buClr>
              <a:buSzPts val="16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2pPr>
            <a:lvl3pPr marL="1371600" marR="0" lvl="2"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3pPr>
            <a:lvl4pPr marL="1828800" marR="0" lvl="3" indent="-298450" algn="ctr" rtl="0">
              <a:lnSpc>
                <a:spcPct val="100000"/>
              </a:lnSpc>
              <a:spcBef>
                <a:spcPts val="1600"/>
              </a:spcBef>
              <a:spcAft>
                <a:spcPts val="0"/>
              </a:spcAft>
              <a:buClr>
                <a:srgbClr val="E76A28"/>
              </a:buClr>
              <a:buSzPts val="15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4pPr>
            <a:lvl5pPr marL="2286000" marR="0" lvl="4" indent="-298450" algn="ctr" rtl="0">
              <a:lnSpc>
                <a:spcPct val="100000"/>
              </a:lnSpc>
              <a:spcBef>
                <a:spcPts val="1600"/>
              </a:spcBef>
              <a:spcAft>
                <a:spcPts val="0"/>
              </a:spcAft>
              <a:buClr>
                <a:srgbClr val="E76A28"/>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5pPr>
            <a:lvl6pPr marL="2743200" marR="0" lvl="5" indent="-298450" algn="ctr" rtl="0">
              <a:lnSpc>
                <a:spcPct val="100000"/>
              </a:lnSpc>
              <a:spcBef>
                <a:spcPts val="1600"/>
              </a:spcBef>
              <a:spcAft>
                <a:spcPts val="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6pPr>
            <a:lvl7pPr marL="3200400" marR="0" lvl="6"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7pPr>
            <a:lvl8pPr marL="3657600" marR="0" lvl="7" indent="-298450" algn="ctr" rtl="0">
              <a:lnSpc>
                <a:spcPct val="100000"/>
              </a:lnSpc>
              <a:spcBef>
                <a:spcPts val="1600"/>
              </a:spcBef>
              <a:spcAft>
                <a:spcPts val="0"/>
              </a:spcAft>
              <a:buClr>
                <a:srgbClr val="999999"/>
              </a:buClr>
              <a:buSzPts val="13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8pPr>
            <a:lvl9pPr marL="4114800" marR="0" lvl="8" indent="-298450" algn="ctr" rtl="0">
              <a:lnSpc>
                <a:spcPct val="100000"/>
              </a:lnSpc>
              <a:spcBef>
                <a:spcPts val="1600"/>
              </a:spcBef>
              <a:spcAft>
                <a:spcPts val="1600"/>
              </a:spcAft>
              <a:buClr>
                <a:srgbClr val="999999"/>
              </a:buClr>
              <a:buSzPts val="1100"/>
              <a:buFont typeface="Nunito Light"/>
              <a:buChar char="■"/>
              <a:defRPr sz="1100" b="0" i="0" u="none" strike="noStrike" cap="none">
                <a:solidFill>
                  <a:schemeClr val="dk1"/>
                </a:solidFill>
                <a:latin typeface="Roboto" panose="020B0704020202020204"/>
                <a:ea typeface="Roboto" panose="020B0704020202020204"/>
                <a:cs typeface="Roboto" panose="020B0704020202020204"/>
                <a:sym typeface="Roboto" panose="020B0704020202020204"/>
              </a:defRPr>
            </a:lvl9pPr>
          </a:lstStyle>
          <a:p>
            <a:pPr marL="158750" indent="0">
              <a:buNone/>
            </a:pPr>
            <a:r>
              <a:rPr lang="en-US" sz="2000">
                <a:sym typeface="+mn-ea"/>
              </a:rPr>
              <a:t> </a:t>
            </a:r>
            <a:endParaRPr lang="en-US" sz="2000"/>
          </a:p>
          <a:p>
            <a:endParaRPr lang="en-US"/>
          </a:p>
          <a:p>
            <a:r>
              <a:rPr lang="en-US" sz="3000"/>
              <a:t>Đánh giá</a:t>
            </a:r>
            <a:endParaRPr lang="en-US" sz="3000"/>
          </a:p>
          <a:p>
            <a:pPr marL="158750" indent="0">
              <a:buNone/>
            </a:pPr>
            <a:r>
              <a:rPr lang="en-US" sz="2000" b="1"/>
              <a:t>     Mean Square  Error</a:t>
            </a:r>
            <a:r>
              <a:rPr lang="en-US" sz="2000"/>
              <a:t> </a:t>
            </a:r>
            <a:endParaRPr lang="en-US" sz="2000"/>
          </a:p>
          <a:p>
            <a:pPr marL="158750" indent="0">
              <a:buNone/>
            </a:pPr>
            <a:r>
              <a:rPr lang="en-US" sz="2000" b="1"/>
              <a:t>     Metrics Arrcuracy</a:t>
            </a:r>
            <a:endParaRPr lang="en-US" sz="2000"/>
          </a:p>
          <a:p>
            <a:pPr marL="158750" indent="0">
              <a:buNone/>
            </a:pPr>
            <a:endParaRPr lang="en-US"/>
          </a:p>
          <a:p>
            <a:pPr marL="158750" indent="0">
              <a:buNone/>
            </a:pPr>
            <a:endParaRPr lang="en-US"/>
          </a:p>
          <a:p>
            <a:endParaRPr lang="en-US"/>
          </a:p>
          <a:p>
            <a:endParaRPr lang="en-US"/>
          </a:p>
          <a:p>
            <a:pPr marL="158750" indent="0">
              <a:buNone/>
            </a:pPr>
            <a:endParaRPr lang="en-US"/>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455930" y="445135"/>
            <a:ext cx="4116070" cy="704850"/>
          </a:xfrm>
        </p:spPr>
        <p:txBody>
          <a:bodyPr/>
          <a:p>
            <a:r>
              <a:rPr lang="en-US" sz="2000">
                <a:solidFill>
                  <a:schemeClr val="tx1"/>
                </a:solidFill>
              </a:rPr>
              <a:t>Input: ảnh chứa khuôn mặt</a:t>
            </a:r>
            <a:endParaRPr lang="en-US" sz="2000">
              <a:solidFill>
                <a:schemeClr val="tx1"/>
              </a:solidFill>
            </a:endParaRPr>
          </a:p>
        </p:txBody>
      </p:sp>
      <p:sp>
        <p:nvSpPr>
          <p:cNvPr id="5" name="Title 2"/>
          <p:cNvSpPr/>
          <p:nvPr/>
        </p:nvSpPr>
        <p:spPr>
          <a:xfrm>
            <a:off x="4622165" y="445135"/>
            <a:ext cx="3963035" cy="7048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layfair Display ExtraBold" panose="020B0704020202020204"/>
              <a:buNone/>
              <a:defRPr sz="3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2000"/>
              <a:t>Output: ảnh dược đánh dấu các điểm chính trên khuôn mặt</a:t>
            </a:r>
            <a:endParaRPr lang="en-US" sz="2000"/>
          </a:p>
        </p:txBody>
      </p:sp>
      <p:pic>
        <p:nvPicPr>
          <p:cNvPr id="6" name="Picture Placeholder 5"/>
          <p:cNvPicPr>
            <a:picLocks noChangeAspect="1"/>
          </p:cNvPicPr>
          <p:nvPr>
            <p:ph type="pic" idx="2"/>
          </p:nvPr>
        </p:nvPicPr>
        <p:blipFill>
          <a:blip r:embed="rId1"/>
          <a:stretch>
            <a:fillRect/>
          </a:stretch>
        </p:blipFill>
        <p:spPr>
          <a:xfrm>
            <a:off x="323215" y="1264285"/>
            <a:ext cx="3723005" cy="3112770"/>
          </a:xfrm>
          <a:prstGeom prst="rect">
            <a:avLst/>
          </a:prstGeom>
        </p:spPr>
      </p:pic>
      <p:pic>
        <p:nvPicPr>
          <p:cNvPr id="8" name="Picture 7"/>
          <p:cNvPicPr>
            <a:picLocks noChangeAspect="1"/>
          </p:cNvPicPr>
          <p:nvPr/>
        </p:nvPicPr>
        <p:blipFill>
          <a:blip r:embed="rId2"/>
          <a:stretch>
            <a:fillRect/>
          </a:stretch>
        </p:blipFill>
        <p:spPr>
          <a:xfrm>
            <a:off x="4472305" y="1316990"/>
            <a:ext cx="3994785" cy="3060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0" name="Google Shape;210;p25"/>
          <p:cNvGrpSpPr/>
          <p:nvPr/>
        </p:nvGrpSpPr>
        <p:grpSpPr>
          <a:xfrm>
            <a:off x="269239" y="763524"/>
            <a:ext cx="2386800" cy="2386800"/>
            <a:chOff x="269239" y="624399"/>
            <a:chExt cx="2386800" cy="2386800"/>
          </a:xfrm>
        </p:grpSpPr>
        <p:sp>
          <p:nvSpPr>
            <p:cNvPr id="211" name="Google Shape;211;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213" name="Google Shape;213;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25"/>
          <p:cNvSpPr txBox="1"/>
          <p:nvPr>
            <p:ph type="title"/>
          </p:nvPr>
        </p:nvSpPr>
        <p:spPr>
          <a:xfrm>
            <a:off x="705475" y="3075100"/>
            <a:ext cx="6161700" cy="8418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a:t>Dữ liệu </a:t>
            </a:r>
            <a:endParaRPr lang="en-US" altLang="en-GB"/>
          </a:p>
        </p:txBody>
      </p:sp>
      <p:sp>
        <p:nvSpPr>
          <p:cNvPr id="215" name="Google Shape;215;p25"/>
          <p:cNvSpPr txBox="1"/>
          <p:nvPr/>
        </p:nvSpPr>
        <p:spPr>
          <a:xfrm>
            <a:off x="730939" y="1536024"/>
            <a:ext cx="14634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layfair Display ExtraBold" panose="020B0704020202020204"/>
              <a:buNone/>
              <a:defRPr sz="5000" b="0" i="0" u="none" strike="noStrike" cap="none">
                <a:solidFill>
                  <a:schemeClr val="dk1"/>
                </a:solidFill>
                <a:latin typeface="Playfair Display ExtraBold" panose="020B0704020202020204"/>
                <a:ea typeface="Playfair Display ExtraBold" panose="020B0704020202020204"/>
                <a:cs typeface="Playfair Display ExtraBold" panose="020B0704020202020204"/>
                <a:sym typeface="Playfair Display ExtraBold" panose="020B0704020202020204"/>
              </a:defRPr>
            </a:lvl1pPr>
            <a:lvl2pPr marR="0" lvl="1"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3600"/>
              <a:buFont typeface="Bebas Neue" panose="020B0606020202050201"/>
              <a:buNone/>
              <a:defRPr sz="36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a:t>0</a:t>
            </a:r>
            <a:r>
              <a:rPr lang="en-US" altLang="en-GB"/>
              <a:t>2</a:t>
            </a:r>
            <a:endParaRPr lang="en-US" altLang="en-GB"/>
          </a:p>
        </p:txBody>
      </p:sp>
      <p:grpSp>
        <p:nvGrpSpPr>
          <p:cNvPr id="217" name="Google Shape;217;p25"/>
          <p:cNvGrpSpPr/>
          <p:nvPr/>
        </p:nvGrpSpPr>
        <p:grpSpPr>
          <a:xfrm>
            <a:off x="5109455" y="579784"/>
            <a:ext cx="2582400" cy="289350"/>
            <a:chOff x="6967625" y="394825"/>
            <a:chExt cx="2582400" cy="289350"/>
          </a:xfrm>
        </p:grpSpPr>
        <p:sp>
          <p:nvSpPr>
            <p:cNvPr id="218" name="Google Shape;218;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6" name="Google Shape;246;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7" name="Google Shape;247;p25"/>
          <p:cNvGrpSpPr/>
          <p:nvPr/>
        </p:nvGrpSpPr>
        <p:grpSpPr>
          <a:xfrm rot="5400000">
            <a:off x="8092063" y="4120614"/>
            <a:ext cx="677400" cy="289350"/>
            <a:chOff x="7539125" y="394825"/>
            <a:chExt cx="677400" cy="289350"/>
          </a:xfrm>
        </p:grpSpPr>
        <p:sp>
          <p:nvSpPr>
            <p:cNvPr id="248" name="Google Shape;248;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bldLst>
      <p:bldP spid="214" grpId="0"/>
      <p:bldP spid="214" grpId="1"/>
    </p:bld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5816</Words>
  <Application>WPS Presentation</Application>
  <PresentationFormat/>
  <Paragraphs>261</Paragraphs>
  <Slides>30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Arial</vt:lpstr>
      <vt:lpstr>SimSun</vt:lpstr>
      <vt:lpstr>Wingdings</vt:lpstr>
      <vt:lpstr>Arial</vt:lpstr>
      <vt:lpstr>Playfair Display ExtraBold</vt:lpstr>
      <vt:lpstr>Bebas Neue</vt:lpstr>
      <vt:lpstr>Roboto</vt:lpstr>
      <vt:lpstr>Nunito Light</vt:lpstr>
      <vt:lpstr>Segoe Print</vt:lpstr>
      <vt:lpstr>Roboto</vt:lpstr>
      <vt:lpstr>Microsoft YaHei</vt:lpstr>
      <vt:lpstr>Arial Unicode MS</vt:lpstr>
      <vt:lpstr>Minimalist Business Basic Template by Slidesgo</vt:lpstr>
      <vt:lpstr>Đề tài:  Facial Keypoint Detetion 15-keypoints </vt:lpstr>
      <vt:lpstr>03</vt:lpstr>
      <vt:lpstr>Mục lục</vt:lpstr>
      <vt:lpstr>01</vt:lpstr>
      <vt:lpstr>What is FKD ?</vt:lpstr>
      <vt:lpstr>Thách thức</vt:lpstr>
      <vt:lpstr>Thực hiện </vt:lpstr>
      <vt:lpstr>Input: ảnh chứa khuôn mặt</vt:lpstr>
      <vt:lpstr>Dữ liệu </vt:lpstr>
      <vt:lpstr>Nguồn </vt:lpstr>
      <vt:lpstr>Mô tả</vt:lpstr>
      <vt:lpstr>PowerPoint 演示文稿</vt:lpstr>
      <vt:lpstr>Xử lý dữ liệu</vt:lpstr>
      <vt:lpstr>Mô hình</vt:lpstr>
      <vt:lpstr>Convolutional Neutral Network (CNN)</vt:lpstr>
      <vt:lpstr>PowerPoint 演示文稿</vt:lpstr>
      <vt:lpstr>Haar Cascade</vt:lpstr>
      <vt:lpstr>PowerPoint 演示文稿</vt:lpstr>
      <vt:lpstr> Metrics Arrcuracy</vt:lpstr>
      <vt:lpstr>PowerPoint 演示文稿</vt:lpstr>
      <vt:lpstr>Đánh giá </vt:lpstr>
      <vt:lpstr>PowerPoint 演示文稿</vt:lpstr>
      <vt:lpstr>Hướng cải thiện và phát triển</vt:lpstr>
      <vt:lpstr>Cải thiện</vt:lpstr>
      <vt:lpstr>Hướng phát triển </vt:lpstr>
      <vt:lpstr>PowerPoint 演示文稿</vt:lpstr>
      <vt:lpstr>PowerPoint 演示文稿</vt:lpstr>
      <vt:lpstr>PowerPoint 演示文稿</vt:lpstr>
      <vt:lpstr>Source</vt:lpstr>
      <vt:lpstr>Cảm ơn thầy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Facial Keypoint Detetion </dc:title>
  <dc:creator/>
  <cp:lastModifiedBy>Admin</cp:lastModifiedBy>
  <cp:revision>12</cp:revision>
  <dcterms:created xsi:type="dcterms:W3CDTF">2022-12-01T10:26:00Z</dcterms:created>
  <dcterms:modified xsi:type="dcterms:W3CDTF">2023-01-01T16:15:05Z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FD050A1BC2AD45A18FCED4D74901A208</vt:lpwstr>
  </property>
  <property fmtid="{D5CDD505-2E9C-101B-9397-08002B2CF9AE}" pid="3" name="KSOProductBuildVer">
    <vt:lpwstr>1033-11.2.0.11440</vt:lpwstr>
  </property>
</Properties>
</file>